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8" r:id="rId2"/>
    <p:sldId id="269" r:id="rId3"/>
    <p:sldId id="295" r:id="rId4"/>
    <p:sldId id="274" r:id="rId5"/>
    <p:sldId id="294" r:id="rId6"/>
    <p:sldId id="275" r:id="rId7"/>
    <p:sldId id="353" r:id="rId8"/>
    <p:sldId id="270" r:id="rId9"/>
    <p:sldId id="321" r:id="rId10"/>
    <p:sldId id="322"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271" r:id="rId24"/>
    <p:sldId id="335" r:id="rId25"/>
    <p:sldId id="336" r:id="rId26"/>
    <p:sldId id="337" r:id="rId27"/>
    <p:sldId id="338" r:id="rId28"/>
    <p:sldId id="342" r:id="rId29"/>
    <p:sldId id="347" r:id="rId30"/>
    <p:sldId id="354" r:id="rId31"/>
    <p:sldId id="351" r:id="rId32"/>
    <p:sldId id="352"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273" r:id="rId50"/>
    <p:sldId id="316" r:id="rId51"/>
    <p:sldId id="317" r:id="rId52"/>
    <p:sldId id="318" r:id="rId53"/>
    <p:sldId id="319" r:id="rId54"/>
    <p:sldId id="320" r:id="rId55"/>
    <p:sldId id="259" r:id="rId56"/>
    <p:sldId id="260" r:id="rId57"/>
    <p:sldId id="261"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FF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86716" autoAdjust="0"/>
  </p:normalViewPr>
  <p:slideViewPr>
    <p:cSldViewPr snapToGrid="0" snapToObjects="1">
      <p:cViewPr varScale="1">
        <p:scale>
          <a:sx n="77" d="100"/>
          <a:sy n="77" d="100"/>
        </p:scale>
        <p:origin x="161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muller74:Desktop:Lehigh%20Sophomore:Kappa%20Sig%20Eco%20Rep:Kappa%20Sigma%20Presentation.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mmuller74:Desktop:Lehigh%20Sophomore:Kappa%20Sig%20Eco%20Rep:Kappa%20Sigma%20Present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solidFill>
                  <a:schemeClr val="bg1"/>
                </a:solidFill>
              </a:defRPr>
            </a:pPr>
            <a:r>
              <a:rPr lang="en-US" dirty="0" smtClean="0">
                <a:solidFill>
                  <a:schemeClr val="bg1"/>
                </a:solidFill>
              </a:rPr>
              <a:t>Trash </a:t>
            </a:r>
            <a:r>
              <a:rPr lang="en-US" dirty="0">
                <a:solidFill>
                  <a:schemeClr val="bg1"/>
                </a:solidFill>
              </a:rPr>
              <a:t>Composition</a:t>
            </a:r>
          </a:p>
        </c:rich>
      </c:tx>
      <c:layout>
        <c:manualLayout>
          <c:xMode val="edge"/>
          <c:yMode val="edge"/>
          <c:x val="0.266643134641114"/>
          <c:y val="7.9320887381117602E-2"/>
        </c:manualLayout>
      </c:layout>
      <c:overlay val="0"/>
    </c:title>
    <c:autoTitleDeleted val="0"/>
    <c:view3D>
      <c:rotX val="30"/>
      <c:rotY val="0"/>
      <c:rAngAx val="0"/>
    </c:view3D>
    <c:floor>
      <c:thickness val="0"/>
    </c:floor>
    <c:sideWall>
      <c:thickness val="0"/>
    </c:sideWall>
    <c:backWall>
      <c:thickness val="0"/>
    </c:backWall>
    <c:plotArea>
      <c:layout/>
      <c:pie3DChart>
        <c:varyColors val="1"/>
        <c:ser>
          <c:idx val="0"/>
          <c:order val="0"/>
          <c:tx>
            <c:v>Trash Composition</c:v>
          </c:tx>
          <c:explosion val="16"/>
          <c:dPt>
            <c:idx val="0"/>
            <c:bubble3D val="0"/>
            <c:explosion val="5"/>
          </c:dPt>
          <c:dPt>
            <c:idx val="1"/>
            <c:bubble3D val="0"/>
            <c:explosion val="3"/>
          </c:dPt>
          <c:dPt>
            <c:idx val="2"/>
            <c:bubble3D val="0"/>
            <c:explosion val="13"/>
          </c:dPt>
          <c:dPt>
            <c:idx val="3"/>
            <c:bubble3D val="0"/>
            <c:explosion val="17"/>
          </c:dPt>
          <c:dLbls>
            <c:spPr>
              <a:noFill/>
              <a:ln>
                <a:noFill/>
              </a:ln>
              <a:effectLst/>
            </c:spPr>
            <c:showLegendKey val="0"/>
            <c:showVal val="0"/>
            <c:showCatName val="0"/>
            <c:showSerName val="0"/>
            <c:showPercent val="1"/>
            <c:showBubbleSize val="0"/>
            <c:showLeaderLines val="0"/>
            <c:extLst>
              <c:ext xmlns:c15="http://schemas.microsoft.com/office/drawing/2012/chart" uri="{CE6537A1-D6FC-4f65-9D91-7224C49458BB}"/>
            </c:extLst>
          </c:dLbls>
          <c:cat>
            <c:strRef>
              <c:f>Date!$F$3:$F$6</c:f>
              <c:strCache>
                <c:ptCount val="4"/>
                <c:pt idx="0">
                  <c:v>Trash</c:v>
                </c:pt>
                <c:pt idx="1">
                  <c:v>Misc.</c:v>
                </c:pt>
                <c:pt idx="2">
                  <c:v>Compostables</c:v>
                </c:pt>
                <c:pt idx="3">
                  <c:v>Recycling</c:v>
                </c:pt>
              </c:strCache>
            </c:strRef>
          </c:cat>
          <c:val>
            <c:numRef>
              <c:f>Date!$G$3:$G$6</c:f>
              <c:numCache>
                <c:formatCode>General</c:formatCode>
                <c:ptCount val="4"/>
                <c:pt idx="0">
                  <c:v>38.51</c:v>
                </c:pt>
                <c:pt idx="1">
                  <c:v>0</c:v>
                </c:pt>
                <c:pt idx="2">
                  <c:v>12.65</c:v>
                </c:pt>
                <c:pt idx="3">
                  <c:v>5.18</c:v>
                </c:pt>
              </c:numCache>
            </c:numRef>
          </c:val>
        </c:ser>
        <c:dLbls>
          <c:showLegendKey val="0"/>
          <c:showVal val="0"/>
          <c:showCatName val="0"/>
          <c:showSerName val="0"/>
          <c:showPercent val="1"/>
          <c:showBubbleSize val="0"/>
          <c:showLeaderLines val="0"/>
        </c:dLbls>
      </c:pie3DChart>
    </c:plotArea>
    <c:legend>
      <c:legendPos val="r"/>
      <c:layout>
        <c:manualLayout>
          <c:xMode val="edge"/>
          <c:yMode val="edge"/>
          <c:x val="0.64742283021154701"/>
          <c:y val="0.31547479403989598"/>
          <c:w val="0.195127960779617"/>
          <c:h val="0.47999882460635501"/>
        </c:manualLayout>
      </c:layout>
      <c:overlay val="0"/>
      <c:txPr>
        <a:bodyPr/>
        <a:lstStyle/>
        <a:p>
          <a:pPr>
            <a:defRPr>
              <a:solidFill>
                <a:schemeClr val="bg1"/>
              </a:solidFill>
            </a:defRPr>
          </a:pPr>
          <a:endParaRPr lang="en-US"/>
        </a:p>
      </c:txPr>
    </c:legend>
    <c:plotVisOnly val="1"/>
    <c:dispBlanksAs val="zero"/>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solidFill>
                  <a:schemeClr val="bg1"/>
                </a:solidFill>
              </a:defRPr>
            </a:pPr>
            <a:r>
              <a:rPr lang="en-US" baseline="0" dirty="0">
                <a:solidFill>
                  <a:schemeClr val="bg1"/>
                </a:solidFill>
              </a:rPr>
              <a:t>Recycling Composition</a:t>
            </a:r>
            <a:endParaRPr lang="en-US" dirty="0">
              <a:solidFill>
                <a:schemeClr val="bg1"/>
              </a:solidFill>
            </a:endParaRPr>
          </a:p>
        </c:rich>
      </c:tx>
      <c:layout>
        <c:manualLayout>
          <c:xMode val="edge"/>
          <c:yMode val="edge"/>
          <c:x val="0.193647148367081"/>
          <c:y val="6.4190009959755406E-2"/>
        </c:manualLayout>
      </c:layout>
      <c:overlay val="0"/>
    </c:title>
    <c:autoTitleDeleted val="0"/>
    <c:view3D>
      <c:rotX val="30"/>
      <c:rotY val="0"/>
      <c:rAngAx val="0"/>
    </c:view3D>
    <c:floor>
      <c:thickness val="0"/>
    </c:floor>
    <c:sideWall>
      <c:thickness val="0"/>
    </c:sideWall>
    <c:backWall>
      <c:thickness val="0"/>
    </c:backWall>
    <c:plotArea>
      <c:layout/>
      <c:pie3DChart>
        <c:varyColors val="1"/>
        <c:ser>
          <c:idx val="0"/>
          <c:order val="0"/>
          <c:dLbls>
            <c:spPr>
              <a:noFill/>
              <a:ln>
                <a:noFill/>
              </a:ln>
              <a:effectLst/>
            </c:spPr>
            <c:showLegendKey val="0"/>
            <c:showVal val="0"/>
            <c:showCatName val="0"/>
            <c:showSerName val="0"/>
            <c:showPercent val="1"/>
            <c:showBubbleSize val="0"/>
            <c:showLeaderLines val="0"/>
            <c:extLst>
              <c:ext xmlns:c15="http://schemas.microsoft.com/office/drawing/2012/chart" uri="{CE6537A1-D6FC-4f65-9D91-7224C49458BB}"/>
            </c:extLst>
          </c:dLbls>
          <c:cat>
            <c:strRef>
              <c:f>Date!$F$23:$F$26</c:f>
              <c:strCache>
                <c:ptCount val="4"/>
                <c:pt idx="0">
                  <c:v>Trash</c:v>
                </c:pt>
                <c:pt idx="1">
                  <c:v>Misc.</c:v>
                </c:pt>
                <c:pt idx="2">
                  <c:v>Compostables</c:v>
                </c:pt>
                <c:pt idx="3">
                  <c:v>Recycling</c:v>
                </c:pt>
              </c:strCache>
            </c:strRef>
          </c:cat>
          <c:val>
            <c:numRef>
              <c:f>Date!$G$23:$G$26</c:f>
              <c:numCache>
                <c:formatCode>General</c:formatCode>
                <c:ptCount val="4"/>
                <c:pt idx="0">
                  <c:v>1E-3</c:v>
                </c:pt>
                <c:pt idx="1">
                  <c:v>0</c:v>
                </c:pt>
                <c:pt idx="2">
                  <c:v>0</c:v>
                </c:pt>
                <c:pt idx="3">
                  <c:v>0</c:v>
                </c:pt>
              </c:numCache>
            </c:numRef>
          </c:val>
        </c:ser>
        <c:dLbls>
          <c:showLegendKey val="0"/>
          <c:showVal val="0"/>
          <c:showCatName val="0"/>
          <c:showSerName val="0"/>
          <c:showPercent val="1"/>
          <c:showBubbleSize val="0"/>
          <c:showLeaderLines val="0"/>
        </c:dLbls>
      </c:pie3DChart>
    </c:plotArea>
    <c:legend>
      <c:legendPos val="r"/>
      <c:layout>
        <c:manualLayout>
          <c:xMode val="edge"/>
          <c:yMode val="edge"/>
          <c:x val="0.69792859052241696"/>
          <c:y val="0.37863690493489999"/>
          <c:w val="0.19067302325555099"/>
          <c:h val="0.47948889913255399"/>
        </c:manualLayout>
      </c:layout>
      <c:overlay val="0"/>
      <c:txPr>
        <a:bodyPr/>
        <a:lstStyle/>
        <a:p>
          <a:pPr>
            <a:defRPr>
              <a:solidFill>
                <a:schemeClr val="bg1"/>
              </a:solidFill>
            </a:defRPr>
          </a:pPr>
          <a:endParaRPr lang="en-US"/>
        </a:p>
      </c:txPr>
    </c:legend>
    <c:plotVisOnly val="1"/>
    <c:dispBlanksAs val="zero"/>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9A6E57-8C3C-1B46-A16E-D04D2CF92421}" type="datetimeFigureOut">
              <a:rPr lang="en-US" smtClean="0"/>
              <a:pPr/>
              <a:t>10/8/2014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9FE9FE-4C89-094B-81EF-3AFDE2D5431B}" type="slidenum">
              <a:rPr lang="en-US" smtClean="0"/>
              <a:pPr/>
              <a:t>‹#›</a:t>
            </a:fld>
            <a:endParaRPr lang="en-US"/>
          </a:p>
        </p:txBody>
      </p:sp>
    </p:spTree>
    <p:extLst>
      <p:ext uri="{BB962C8B-B14F-4D97-AF65-F5344CB8AC3E}">
        <p14:creationId xmlns:p14="http://schemas.microsoft.com/office/powerpoint/2010/main" val="15046088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FE9FE-4C89-094B-81EF-3AFDE2D5431B}" type="slidenum">
              <a:rPr lang="en-US" smtClean="0"/>
              <a:pPr/>
              <a:t>21</a:t>
            </a:fld>
            <a:endParaRPr lang="en-US"/>
          </a:p>
        </p:txBody>
      </p:sp>
    </p:spTree>
    <p:extLst>
      <p:ext uri="{BB962C8B-B14F-4D97-AF65-F5344CB8AC3E}">
        <p14:creationId xmlns:p14="http://schemas.microsoft.com/office/powerpoint/2010/main" val="3114210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only Scholastics</a:t>
            </a:r>
            <a:r>
              <a:rPr lang="en-US" baseline="0" dirty="0" smtClean="0"/>
              <a:t> but All over Intellectual Development</a:t>
            </a:r>
          </a:p>
          <a:p>
            <a:endParaRPr lang="en-US" dirty="0"/>
          </a:p>
        </p:txBody>
      </p:sp>
      <p:sp>
        <p:nvSpPr>
          <p:cNvPr id="4" name="Slide Number Placeholder 3"/>
          <p:cNvSpPr>
            <a:spLocks noGrp="1"/>
          </p:cNvSpPr>
          <p:nvPr>
            <p:ph type="sldNum" sz="quarter" idx="10"/>
          </p:nvPr>
        </p:nvSpPr>
        <p:spPr/>
        <p:txBody>
          <a:bodyPr/>
          <a:lstStyle/>
          <a:p>
            <a:fld id="{1A9FE9FE-4C89-094B-81EF-3AFDE2D5431B}" type="slidenum">
              <a:rPr lang="en-US" smtClean="0"/>
              <a:pPr/>
              <a:t>25</a:t>
            </a:fld>
            <a:endParaRPr lang="en-US"/>
          </a:p>
        </p:txBody>
      </p:sp>
    </p:spTree>
    <p:extLst>
      <p:ext uri="{BB962C8B-B14F-4D97-AF65-F5344CB8AC3E}">
        <p14:creationId xmlns:p14="http://schemas.microsoft.com/office/powerpoint/2010/main" val="539852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have more sub committees,</a:t>
            </a:r>
            <a:r>
              <a:rPr lang="en-US" baseline="0" dirty="0" smtClean="0"/>
              <a:t> getting everyone involved rather than having only leadership chairman or executive committee plan and execute events.</a:t>
            </a:r>
          </a:p>
          <a:p>
            <a:r>
              <a:rPr lang="en-US" baseline="0" dirty="0" smtClean="0"/>
              <a:t>Brothers in Action—adopted new programs based off the suggestions from other chapters in the area as well as the national office. </a:t>
            </a:r>
          </a:p>
          <a:p>
            <a:r>
              <a:rPr lang="en-US" baseline="0" dirty="0" smtClean="0"/>
              <a:t>Guest speakers, resume and interview workshops, conclave</a:t>
            </a:r>
            <a:endParaRPr lang="en-US" dirty="0"/>
          </a:p>
        </p:txBody>
      </p:sp>
      <p:sp>
        <p:nvSpPr>
          <p:cNvPr id="4" name="Slide Number Placeholder 3"/>
          <p:cNvSpPr>
            <a:spLocks noGrp="1"/>
          </p:cNvSpPr>
          <p:nvPr>
            <p:ph type="sldNum" sz="quarter" idx="10"/>
          </p:nvPr>
        </p:nvSpPr>
        <p:spPr/>
        <p:txBody>
          <a:bodyPr/>
          <a:lstStyle/>
          <a:p>
            <a:fld id="{1A9FE9FE-4C89-094B-81EF-3AFDE2D5431B}" type="slidenum">
              <a:rPr lang="en-US" smtClean="0"/>
              <a:pPr/>
              <a:t>26</a:t>
            </a:fld>
            <a:endParaRPr lang="en-US"/>
          </a:p>
        </p:txBody>
      </p:sp>
    </p:spTree>
    <p:extLst>
      <p:ext uri="{BB962C8B-B14F-4D97-AF65-F5344CB8AC3E}">
        <p14:creationId xmlns:p14="http://schemas.microsoft.com/office/powerpoint/2010/main" val="2693342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have more sub committees,</a:t>
            </a:r>
            <a:r>
              <a:rPr lang="en-US" baseline="0" dirty="0" smtClean="0"/>
              <a:t> getting everyone involved rather than having only leadership chairman or executive committee plan and execute events.</a:t>
            </a:r>
          </a:p>
          <a:p>
            <a:r>
              <a:rPr lang="en-US" baseline="0" dirty="0" smtClean="0"/>
              <a:t>Brothers in Action—adopted new programs based off the suggestions from other chapters in the area as well as the national office. </a:t>
            </a:r>
          </a:p>
          <a:p>
            <a:r>
              <a:rPr lang="en-US" baseline="0" dirty="0" smtClean="0"/>
              <a:t>Guest speakers, resume and interview workshops, conclave</a:t>
            </a:r>
            <a:endParaRPr lang="en-US" dirty="0"/>
          </a:p>
        </p:txBody>
      </p:sp>
      <p:sp>
        <p:nvSpPr>
          <p:cNvPr id="4" name="Slide Number Placeholder 3"/>
          <p:cNvSpPr>
            <a:spLocks noGrp="1"/>
          </p:cNvSpPr>
          <p:nvPr>
            <p:ph type="sldNum" sz="quarter" idx="10"/>
          </p:nvPr>
        </p:nvSpPr>
        <p:spPr/>
        <p:txBody>
          <a:bodyPr/>
          <a:lstStyle/>
          <a:p>
            <a:fld id="{1A9FE9FE-4C89-094B-81EF-3AFDE2D5431B}" type="slidenum">
              <a:rPr lang="en-US" smtClean="0"/>
              <a:pPr/>
              <a:t>27</a:t>
            </a:fld>
            <a:endParaRPr lang="en-US"/>
          </a:p>
        </p:txBody>
      </p:sp>
    </p:spTree>
    <p:extLst>
      <p:ext uri="{BB962C8B-B14F-4D97-AF65-F5344CB8AC3E}">
        <p14:creationId xmlns:p14="http://schemas.microsoft.com/office/powerpoint/2010/main" val="269334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have more sub committees,</a:t>
            </a:r>
            <a:r>
              <a:rPr lang="en-US" baseline="0" dirty="0" smtClean="0"/>
              <a:t> getting everyone involved rather than having only leadership chairman or executive committee plan and execute events.</a:t>
            </a:r>
          </a:p>
          <a:p>
            <a:r>
              <a:rPr lang="en-US" baseline="0" dirty="0" smtClean="0"/>
              <a:t>Brothers in Action—adopted new programs based off the suggestions from other chapters in the area as well as the national office. </a:t>
            </a:r>
          </a:p>
          <a:p>
            <a:r>
              <a:rPr lang="en-US" baseline="0" dirty="0" smtClean="0"/>
              <a:t>Guest speakers, resume and interview workshops, conclave</a:t>
            </a:r>
            <a:endParaRPr lang="en-US" dirty="0"/>
          </a:p>
        </p:txBody>
      </p:sp>
      <p:sp>
        <p:nvSpPr>
          <p:cNvPr id="4" name="Slide Number Placeholder 3"/>
          <p:cNvSpPr>
            <a:spLocks noGrp="1"/>
          </p:cNvSpPr>
          <p:nvPr>
            <p:ph type="sldNum" sz="quarter" idx="10"/>
          </p:nvPr>
        </p:nvSpPr>
        <p:spPr/>
        <p:txBody>
          <a:bodyPr/>
          <a:lstStyle/>
          <a:p>
            <a:fld id="{1A9FE9FE-4C89-094B-81EF-3AFDE2D5431B}" type="slidenum">
              <a:rPr lang="en-US" smtClean="0"/>
              <a:pPr/>
              <a:t>28</a:t>
            </a:fld>
            <a:endParaRPr lang="en-US"/>
          </a:p>
        </p:txBody>
      </p:sp>
    </p:spTree>
    <p:extLst>
      <p:ext uri="{BB962C8B-B14F-4D97-AF65-F5344CB8AC3E}">
        <p14:creationId xmlns:p14="http://schemas.microsoft.com/office/powerpoint/2010/main" val="269334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have more sub committees,</a:t>
            </a:r>
            <a:r>
              <a:rPr lang="en-US" baseline="0" dirty="0" smtClean="0"/>
              <a:t> getting everyone involved rather than having only leadership chairman or executive committee plan and execute events.</a:t>
            </a:r>
          </a:p>
          <a:p>
            <a:r>
              <a:rPr lang="en-US" baseline="0" dirty="0" smtClean="0"/>
              <a:t>Brothers in Action—adopted new programs based off the suggestions from other chapters in the area as well as the national office. </a:t>
            </a:r>
          </a:p>
          <a:p>
            <a:r>
              <a:rPr lang="en-US" baseline="0" dirty="0" smtClean="0"/>
              <a:t>Guest speakers, resume and interview workshops, conclave</a:t>
            </a:r>
            <a:endParaRPr lang="en-US" dirty="0"/>
          </a:p>
        </p:txBody>
      </p:sp>
      <p:sp>
        <p:nvSpPr>
          <p:cNvPr id="4" name="Slide Number Placeholder 3"/>
          <p:cNvSpPr>
            <a:spLocks noGrp="1"/>
          </p:cNvSpPr>
          <p:nvPr>
            <p:ph type="sldNum" sz="quarter" idx="10"/>
          </p:nvPr>
        </p:nvSpPr>
        <p:spPr/>
        <p:txBody>
          <a:bodyPr/>
          <a:lstStyle/>
          <a:p>
            <a:fld id="{1A9FE9FE-4C89-094B-81EF-3AFDE2D5431B}" type="slidenum">
              <a:rPr lang="en-US" smtClean="0"/>
              <a:pPr/>
              <a:t>29</a:t>
            </a:fld>
            <a:endParaRPr lang="en-US"/>
          </a:p>
        </p:txBody>
      </p:sp>
    </p:spTree>
    <p:extLst>
      <p:ext uri="{BB962C8B-B14F-4D97-AF65-F5344CB8AC3E}">
        <p14:creationId xmlns:p14="http://schemas.microsoft.com/office/powerpoint/2010/main" val="2693342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 Worker</a:t>
            </a:r>
            <a:r>
              <a:rPr lang="en-US" baseline="0" dirty="0" smtClean="0"/>
              <a:t> was there.</a:t>
            </a:r>
          </a:p>
          <a:p>
            <a:r>
              <a:rPr lang="en-US" baseline="0" dirty="0" smtClean="0"/>
              <a:t>-Bartlett</a:t>
            </a:r>
            <a:endParaRPr lang="en-US" dirty="0"/>
          </a:p>
        </p:txBody>
      </p:sp>
      <p:sp>
        <p:nvSpPr>
          <p:cNvPr id="4" name="Slide Number Placeholder 3"/>
          <p:cNvSpPr>
            <a:spLocks noGrp="1"/>
          </p:cNvSpPr>
          <p:nvPr>
            <p:ph type="sldNum" sz="quarter" idx="10"/>
          </p:nvPr>
        </p:nvSpPr>
        <p:spPr/>
        <p:txBody>
          <a:bodyPr/>
          <a:lstStyle/>
          <a:p>
            <a:fld id="{1A9FE9FE-4C89-094B-81EF-3AFDE2D5431B}" type="slidenum">
              <a:rPr lang="en-US" smtClean="0"/>
              <a:pPr/>
              <a:t>31</a:t>
            </a:fld>
            <a:endParaRPr lang="en-US"/>
          </a:p>
        </p:txBody>
      </p:sp>
    </p:spTree>
    <p:extLst>
      <p:ext uri="{BB962C8B-B14F-4D97-AF65-F5344CB8AC3E}">
        <p14:creationId xmlns:p14="http://schemas.microsoft.com/office/powerpoint/2010/main" val="1604154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Member Pledge</a:t>
            </a:r>
            <a:r>
              <a:rPr lang="en-US" baseline="0" dirty="0" smtClean="0"/>
              <a:t> Class Grades</a:t>
            </a:r>
          </a:p>
          <a:p>
            <a:r>
              <a:rPr lang="en-US" baseline="0" dirty="0" smtClean="0"/>
              <a:t>	-A lot of programs focused on them</a:t>
            </a:r>
          </a:p>
          <a:p>
            <a:r>
              <a:rPr lang="en-US" baseline="0" dirty="0" smtClean="0"/>
              <a:t>	-</a:t>
            </a:r>
            <a:r>
              <a:rPr lang="en-US" baseline="0" dirty="0" err="1" smtClean="0"/>
              <a:t>Lumosity</a:t>
            </a:r>
            <a:endParaRPr lang="en-US" dirty="0"/>
          </a:p>
        </p:txBody>
      </p:sp>
      <p:sp>
        <p:nvSpPr>
          <p:cNvPr id="4" name="Slide Number Placeholder 3"/>
          <p:cNvSpPr>
            <a:spLocks noGrp="1"/>
          </p:cNvSpPr>
          <p:nvPr>
            <p:ph type="sldNum" sz="quarter" idx="10"/>
          </p:nvPr>
        </p:nvSpPr>
        <p:spPr/>
        <p:txBody>
          <a:bodyPr/>
          <a:lstStyle/>
          <a:p>
            <a:fld id="{1A9FE9FE-4C89-094B-81EF-3AFDE2D5431B}" type="slidenum">
              <a:rPr lang="en-US" smtClean="0"/>
              <a:pPr/>
              <a:t>32</a:t>
            </a:fld>
            <a:endParaRPr lang="en-US"/>
          </a:p>
        </p:txBody>
      </p:sp>
    </p:spTree>
    <p:extLst>
      <p:ext uri="{BB962C8B-B14F-4D97-AF65-F5344CB8AC3E}">
        <p14:creationId xmlns:p14="http://schemas.microsoft.com/office/powerpoint/2010/main" val="3906772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have more sub committees,</a:t>
            </a:r>
            <a:r>
              <a:rPr lang="en-US" baseline="0" dirty="0" smtClean="0"/>
              <a:t> getting everyone involved rather than having only leadership chairman or executive committee plan and execute events.</a:t>
            </a:r>
          </a:p>
          <a:p>
            <a:r>
              <a:rPr lang="en-US" baseline="0" dirty="0" smtClean="0"/>
              <a:t>Brothers in Action—adopted new programs based off the suggestions from other chapters in the area as well as the national office. </a:t>
            </a:r>
          </a:p>
          <a:p>
            <a:r>
              <a:rPr lang="en-US" baseline="0" dirty="0" smtClean="0"/>
              <a:t>Guest speakers, resume and interview workshops, conclave</a:t>
            </a:r>
            <a:endParaRPr lang="en-US" dirty="0"/>
          </a:p>
        </p:txBody>
      </p:sp>
      <p:sp>
        <p:nvSpPr>
          <p:cNvPr id="4" name="Slide Number Placeholder 3"/>
          <p:cNvSpPr>
            <a:spLocks noGrp="1"/>
          </p:cNvSpPr>
          <p:nvPr>
            <p:ph type="sldNum" sz="quarter" idx="10"/>
          </p:nvPr>
        </p:nvSpPr>
        <p:spPr/>
        <p:txBody>
          <a:bodyPr/>
          <a:lstStyle/>
          <a:p>
            <a:fld id="{1A9FE9FE-4C89-094B-81EF-3AFDE2D5431B}" type="slidenum">
              <a:rPr lang="en-US" smtClean="0"/>
              <a:pPr/>
              <a:t>36</a:t>
            </a:fld>
            <a:endParaRPr lang="en-US"/>
          </a:p>
        </p:txBody>
      </p:sp>
    </p:spTree>
    <p:extLst>
      <p:ext uri="{BB962C8B-B14F-4D97-AF65-F5344CB8AC3E}">
        <p14:creationId xmlns:p14="http://schemas.microsoft.com/office/powerpoint/2010/main" val="2693342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32105"/>
            <a:ext cx="7772400" cy="1470025"/>
          </a:xfrm>
        </p:spPr>
        <p:txBody>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5850344"/>
            <a:ext cx="6400800" cy="662417"/>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Kappa-Sigma-Cres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8738" y="2074015"/>
            <a:ext cx="3626525" cy="362652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6F9A8C5-9CD4-CC4D-82FF-5092B5833EF6}" type="datetimeFigureOut">
              <a:rPr lang="en-US" smtClean="0"/>
              <a:pPr/>
              <a:t>10/8/2014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5E745CE-B462-A54E-A674-7DB421BB868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6F9A8C5-9CD4-CC4D-82FF-5092B5833EF6}" type="datetimeFigureOut">
              <a:rPr lang="en-US" smtClean="0"/>
              <a:pPr/>
              <a:t>10/8/2014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5E745CE-B462-A54E-A674-7DB421BB868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6F9A8C5-9CD4-CC4D-82FF-5092B5833EF6}" type="datetimeFigureOut">
              <a:rPr lang="en-US" smtClean="0"/>
              <a:pPr/>
              <a:t>10/8/2014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5E745CE-B462-A54E-A674-7DB421BB868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6F9A8C5-9CD4-CC4D-82FF-5092B5833EF6}" type="datetimeFigureOut">
              <a:rPr lang="en-US" smtClean="0"/>
              <a:pPr/>
              <a:t>10/8/2014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5E745CE-B462-A54E-A674-7DB421BB868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36F9A8C5-9CD4-CC4D-82FF-5092B5833EF6}" type="datetimeFigureOut">
              <a:rPr lang="en-US" smtClean="0"/>
              <a:pPr/>
              <a:t>10/8/2014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5E745CE-B462-A54E-A674-7DB421BB868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6F9A8C5-9CD4-CC4D-82FF-5092B5833EF6}" type="datetimeFigureOut">
              <a:rPr lang="en-US" smtClean="0"/>
              <a:pPr/>
              <a:t>10/8/2014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5E745CE-B462-A54E-A674-7DB421BB868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36F9A8C5-9CD4-CC4D-82FF-5092B5833EF6}" type="datetimeFigureOut">
              <a:rPr lang="en-US" smtClean="0"/>
              <a:pPr/>
              <a:t>10/8/2014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65E745CE-B462-A54E-A674-7DB421BB868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6F9A8C5-9CD4-CC4D-82FF-5092B5833EF6}" type="datetimeFigureOut">
              <a:rPr lang="en-US" smtClean="0"/>
              <a:pPr/>
              <a:t>10/8/2014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5E745CE-B462-A54E-A674-7DB421BB868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6F9A8C5-9CD4-CC4D-82FF-5092B5833EF6}" type="datetimeFigureOut">
              <a:rPr lang="en-US" smtClean="0"/>
              <a:pPr/>
              <a:t>10/8/2014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5E745CE-B462-A54E-A674-7DB421BB868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Kappa Sigma Accreditation</a:t>
            </a:r>
            <a:endParaRPr lang="en-US" dirty="0">
              <a:solidFill>
                <a:schemeClr val="bg1"/>
              </a:solidFill>
            </a:endParaRPr>
          </a:p>
        </p:txBody>
      </p:sp>
      <p:sp>
        <p:nvSpPr>
          <p:cNvPr id="6" name="TextBox 5"/>
          <p:cNvSpPr txBox="1"/>
          <p:nvPr/>
        </p:nvSpPr>
        <p:spPr>
          <a:xfrm>
            <a:off x="2786207" y="5834744"/>
            <a:ext cx="3571586" cy="461665"/>
          </a:xfrm>
          <a:prstGeom prst="rect">
            <a:avLst/>
          </a:prstGeom>
          <a:noFill/>
        </p:spPr>
        <p:txBody>
          <a:bodyPr wrap="square" rtlCol="0">
            <a:spAutoFit/>
          </a:bodyPr>
          <a:lstStyle/>
          <a:p>
            <a:r>
              <a:rPr lang="en-US" sz="2400" dirty="0" smtClean="0">
                <a:solidFill>
                  <a:schemeClr val="bg1"/>
                </a:solidFill>
              </a:rPr>
              <a:t>Rand Monaghan, President</a:t>
            </a:r>
            <a:endParaRPr lang="en-US" sz="2400" dirty="0">
              <a:solidFill>
                <a:schemeClr val="bg1"/>
              </a:solidFill>
            </a:endParaRPr>
          </a:p>
        </p:txBody>
      </p:sp>
      <p:pic>
        <p:nvPicPr>
          <p:cNvPr id="4" name="Picture 3" descr="m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353" y="1417638"/>
            <a:ext cx="5907294" cy="44304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558" y="274638"/>
            <a:ext cx="8229600" cy="1143000"/>
          </a:xfrm>
        </p:spPr>
        <p:txBody>
          <a:bodyPr>
            <a:normAutofit fontScale="90000"/>
          </a:bodyPr>
          <a:lstStyle/>
          <a:p>
            <a:r>
              <a:rPr lang="en-US" dirty="0" smtClean="0"/>
              <a:t>Kappa Sigma Day of Service:</a:t>
            </a:r>
            <a:br>
              <a:rPr lang="en-US" dirty="0" smtClean="0"/>
            </a:br>
            <a:r>
              <a:rPr lang="en-US" dirty="0" smtClean="0"/>
              <a:t>Kappa </a:t>
            </a:r>
            <a:r>
              <a:rPr lang="en-US" dirty="0" err="1" smtClean="0"/>
              <a:t>Slappa</a:t>
            </a:r>
            <a:endParaRPr lang="en-US" dirty="0"/>
          </a:p>
        </p:txBody>
      </p:sp>
      <p:pic>
        <p:nvPicPr>
          <p:cNvPr id="4" name="Picture 3" descr="do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690" y="1595143"/>
            <a:ext cx="3596966" cy="3596966"/>
          </a:xfrm>
          <a:prstGeom prst="rect">
            <a:avLst/>
          </a:prstGeom>
        </p:spPr>
      </p:pic>
      <p:pic>
        <p:nvPicPr>
          <p:cNvPr id="6" name="Picture 5" descr="1375252_10151908200119508_1336759650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58" y="1092848"/>
            <a:ext cx="2402300" cy="1801725"/>
          </a:xfrm>
          <a:prstGeom prst="rect">
            <a:avLst/>
          </a:prstGeom>
        </p:spPr>
      </p:pic>
      <p:pic>
        <p:nvPicPr>
          <p:cNvPr id="7" name="Picture 6" descr="1383606_10151908200954508_1363861158_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656" y="1286194"/>
            <a:ext cx="2402300" cy="1801725"/>
          </a:xfrm>
          <a:prstGeom prst="rect">
            <a:avLst/>
          </a:prstGeom>
        </p:spPr>
      </p:pic>
      <p:pic>
        <p:nvPicPr>
          <p:cNvPr id="8" name="Picture 7" descr="1385119_10151908199479508_1935306457_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558" y="2894573"/>
            <a:ext cx="2402300" cy="2297536"/>
          </a:xfrm>
          <a:prstGeom prst="rect">
            <a:avLst/>
          </a:prstGeom>
        </p:spPr>
      </p:pic>
      <p:pic>
        <p:nvPicPr>
          <p:cNvPr id="9" name="Picture 8" descr="1381961_10151908200629508_159006815_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656" y="3087919"/>
            <a:ext cx="2805587" cy="2104190"/>
          </a:xfrm>
          <a:prstGeom prst="rect">
            <a:avLst/>
          </a:prstGeom>
        </p:spPr>
      </p:pic>
    </p:spTree>
    <p:extLst>
      <p:ext uri="{BB962C8B-B14F-4D97-AF65-F5344CB8AC3E}">
        <p14:creationId xmlns:p14="http://schemas.microsoft.com/office/powerpoint/2010/main" val="518730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Perpetual Service for 2013-2014:</a:t>
            </a:r>
            <a:br>
              <a:rPr lang="en-US" dirty="0" smtClean="0"/>
            </a:br>
            <a:r>
              <a:rPr lang="en-US" dirty="0" smtClean="0"/>
              <a:t>Feed The Children</a:t>
            </a:r>
            <a:endParaRPr lang="en-US" dirty="0"/>
          </a:p>
        </p:txBody>
      </p:sp>
      <p:pic>
        <p:nvPicPr>
          <p:cNvPr id="4" name="Picture 3" descr="Kappa Sigma Group 1 ph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131" y="4843869"/>
            <a:ext cx="2510262" cy="1882697"/>
          </a:xfrm>
          <a:prstGeom prst="rect">
            <a:avLst/>
          </a:prstGeom>
        </p:spPr>
      </p:pic>
      <p:pic>
        <p:nvPicPr>
          <p:cNvPr id="5" name="Picture 4" descr="Kappa Sigma Group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408" y="4843869"/>
            <a:ext cx="2510263" cy="1882697"/>
          </a:xfrm>
          <a:prstGeom prst="rect">
            <a:avLst/>
          </a:prstGeom>
        </p:spPr>
      </p:pic>
      <p:sp>
        <p:nvSpPr>
          <p:cNvPr id="6" name="Content Placeholder 2"/>
          <p:cNvSpPr>
            <a:spLocks noGrp="1"/>
          </p:cNvSpPr>
          <p:nvPr>
            <p:ph idx="1"/>
          </p:nvPr>
        </p:nvSpPr>
        <p:spPr>
          <a:xfrm>
            <a:off x="561116" y="1600200"/>
            <a:ext cx="8125683" cy="3243669"/>
          </a:xfrm>
        </p:spPr>
        <p:txBody>
          <a:bodyPr>
            <a:normAutofit lnSpcReduction="10000"/>
          </a:bodyPr>
          <a:lstStyle/>
          <a:p>
            <a:r>
              <a:rPr lang="en-US" dirty="0" smtClean="0"/>
              <a:t>Biweekly visits since October</a:t>
            </a:r>
          </a:p>
          <a:p>
            <a:pPr marL="0" indent="0">
              <a:buNone/>
            </a:pPr>
            <a:endParaRPr lang="en-US" dirty="0" smtClean="0"/>
          </a:p>
          <a:p>
            <a:r>
              <a:rPr lang="en-US" dirty="0" smtClean="0"/>
              <a:t>Assembled pallets of Food, Toiletries, and essential items </a:t>
            </a:r>
          </a:p>
          <a:p>
            <a:pPr marL="0" indent="0">
              <a:buNone/>
            </a:pPr>
            <a:endParaRPr lang="en-US" dirty="0" smtClean="0"/>
          </a:p>
          <a:p>
            <a:r>
              <a:rPr lang="en-US" dirty="0" smtClean="0"/>
              <a:t> Impact: 14,000+ Families in the United States</a:t>
            </a:r>
          </a:p>
          <a:p>
            <a:endParaRPr lang="en-US" dirty="0"/>
          </a:p>
        </p:txBody>
      </p:sp>
    </p:spTree>
    <p:extLst>
      <p:ext uri="{BB962C8B-B14F-4D97-AF65-F5344CB8AC3E}">
        <p14:creationId xmlns:p14="http://schemas.microsoft.com/office/powerpoint/2010/main" val="9365466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Feed The Children Marathon:</a:t>
            </a:r>
            <a:br>
              <a:rPr lang="en-US" dirty="0" smtClean="0"/>
            </a:br>
            <a:r>
              <a:rPr lang="en-US" dirty="0" smtClean="0"/>
              <a:t>March 22</a:t>
            </a:r>
            <a:r>
              <a:rPr lang="en-US" baseline="30000" dirty="0" smtClean="0"/>
              <a:t>nd</a:t>
            </a:r>
            <a:r>
              <a:rPr lang="en-US" dirty="0" smtClean="0"/>
              <a:t>, 2014</a:t>
            </a:r>
            <a:endParaRPr lang="en-US" dirty="0"/>
          </a:p>
        </p:txBody>
      </p:sp>
      <p:pic>
        <p:nvPicPr>
          <p:cNvPr id="3" name="Picture 2" descr="IMG_102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016" y="1668697"/>
            <a:ext cx="3336715" cy="4055188"/>
          </a:xfrm>
          <a:prstGeom prst="rect">
            <a:avLst/>
          </a:prstGeom>
        </p:spPr>
      </p:pic>
      <p:pic>
        <p:nvPicPr>
          <p:cNvPr id="4" name="Picture 3" descr="IMG_1645.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301" y="1668697"/>
            <a:ext cx="2277694" cy="3036925"/>
          </a:xfrm>
          <a:prstGeom prst="rect">
            <a:avLst/>
          </a:prstGeom>
        </p:spPr>
      </p:pic>
      <p:pic>
        <p:nvPicPr>
          <p:cNvPr id="5" name="Picture 4" descr="IMG_1847.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31" y="1668697"/>
            <a:ext cx="2737198" cy="2052899"/>
          </a:xfrm>
          <a:prstGeom prst="rect">
            <a:avLst/>
          </a:prstGeom>
        </p:spPr>
      </p:pic>
    </p:spTree>
    <p:extLst>
      <p:ext uri="{BB962C8B-B14F-4D97-AF65-F5344CB8AC3E}">
        <p14:creationId xmlns:p14="http://schemas.microsoft.com/office/powerpoint/2010/main" val="813251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191658"/>
          </a:xfrm>
        </p:spPr>
        <p:txBody>
          <a:bodyPr>
            <a:normAutofit/>
          </a:bodyPr>
          <a:lstStyle/>
          <a:p>
            <a:r>
              <a:rPr lang="en-US" dirty="0" smtClean="0"/>
              <a:t>Adopt-a-Family</a:t>
            </a:r>
            <a:br>
              <a:rPr lang="en-US" dirty="0" smtClean="0"/>
            </a:br>
            <a:r>
              <a:rPr lang="en-US" dirty="0" smtClean="0"/>
              <a:t>&amp;</a:t>
            </a:r>
            <a:br>
              <a:rPr lang="en-US" dirty="0" smtClean="0"/>
            </a:br>
            <a:r>
              <a:rPr lang="en-US" dirty="0" smtClean="0"/>
              <a:t>Shop with a Lehigh Cop</a:t>
            </a:r>
            <a:endParaRPr lang="en-US" dirty="0"/>
          </a:p>
        </p:txBody>
      </p:sp>
      <p:pic>
        <p:nvPicPr>
          <p:cNvPr id="4" name="Picture 3" descr="adopt.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170" y="2448180"/>
            <a:ext cx="4636603" cy="3477452"/>
          </a:xfrm>
          <a:prstGeom prst="rect">
            <a:avLst/>
          </a:prstGeom>
        </p:spPr>
      </p:pic>
      <p:pic>
        <p:nvPicPr>
          <p:cNvPr id="5" name="Picture 4" descr="adopt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7891" y="45531"/>
            <a:ext cx="1746109" cy="2542587"/>
          </a:xfrm>
          <a:prstGeom prst="rect">
            <a:avLst/>
          </a:prstGeom>
        </p:spPr>
      </p:pic>
      <p:pic>
        <p:nvPicPr>
          <p:cNvPr id="6" name="Picture 5" descr="adopt2.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668586" cy="2677430"/>
          </a:xfrm>
          <a:prstGeom prst="rect">
            <a:avLst/>
          </a:prstGeom>
        </p:spPr>
      </p:pic>
    </p:spTree>
    <p:extLst>
      <p:ext uri="{BB962C8B-B14F-4D97-AF65-F5344CB8AC3E}">
        <p14:creationId xmlns:p14="http://schemas.microsoft.com/office/powerpoint/2010/main" val="27872288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Poverty Simulation</a:t>
            </a:r>
            <a:endParaRPr lang="en-US" dirty="0"/>
          </a:p>
        </p:txBody>
      </p:sp>
      <p:sp>
        <p:nvSpPr>
          <p:cNvPr id="3" name="Content Placeholder 2"/>
          <p:cNvSpPr>
            <a:spLocks noGrp="1"/>
          </p:cNvSpPr>
          <p:nvPr>
            <p:ph idx="1"/>
          </p:nvPr>
        </p:nvSpPr>
        <p:spPr/>
        <p:txBody>
          <a:bodyPr/>
          <a:lstStyle/>
          <a:p>
            <a:r>
              <a:rPr lang="en-US" dirty="0" smtClean="0"/>
              <a:t>Participated February 19</a:t>
            </a:r>
            <a:r>
              <a:rPr lang="en-US" baseline="30000" dirty="0" smtClean="0"/>
              <a:t>th</a:t>
            </a:r>
            <a:r>
              <a:rPr lang="en-US" dirty="0" smtClean="0"/>
              <a:t>, 2014</a:t>
            </a:r>
          </a:p>
          <a:p>
            <a:pPr marL="0" indent="0">
              <a:buNone/>
            </a:pPr>
            <a:endParaRPr lang="en-US" dirty="0" smtClean="0"/>
          </a:p>
          <a:p>
            <a:r>
              <a:rPr lang="en-US" dirty="0" smtClean="0"/>
              <a:t>Over 50 Brothers and Pledges in attendance</a:t>
            </a:r>
          </a:p>
          <a:p>
            <a:pPr marL="0" indent="0">
              <a:buNone/>
            </a:pPr>
            <a:endParaRPr lang="en-US" dirty="0" smtClean="0"/>
          </a:p>
          <a:p>
            <a:r>
              <a:rPr lang="en-US" dirty="0" smtClean="0"/>
              <a:t>Beneficial toward our mission at FTC</a:t>
            </a:r>
          </a:p>
        </p:txBody>
      </p:sp>
    </p:spTree>
    <p:extLst>
      <p:ext uri="{BB962C8B-B14F-4D97-AF65-F5344CB8AC3E}">
        <p14:creationId xmlns:p14="http://schemas.microsoft.com/office/powerpoint/2010/main" val="2703241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Polar Bear Plunge:</a:t>
            </a:r>
            <a:br>
              <a:rPr lang="en-US" dirty="0" smtClean="0"/>
            </a:br>
            <a:r>
              <a:rPr lang="en-US" dirty="0" smtClean="0"/>
              <a:t>January 6</a:t>
            </a:r>
            <a:r>
              <a:rPr lang="en-US" baseline="30000" dirty="0" smtClean="0"/>
              <a:t>th</a:t>
            </a:r>
            <a:r>
              <a:rPr lang="en-US" dirty="0" smtClean="0"/>
              <a:t>, 2014</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558051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 Skate:</a:t>
            </a:r>
            <a:br>
              <a:rPr lang="en-US" dirty="0" smtClean="0"/>
            </a:br>
            <a:r>
              <a:rPr lang="en-US" dirty="0" smtClean="0"/>
              <a:t>March 29</a:t>
            </a:r>
            <a:r>
              <a:rPr lang="en-US" baseline="30000" dirty="0" smtClean="0"/>
              <a:t>th</a:t>
            </a:r>
            <a:r>
              <a:rPr lang="en-US" dirty="0" smtClean="0"/>
              <a:t>, 2014</a:t>
            </a:r>
            <a:endParaRPr lang="en-US" dirty="0"/>
          </a:p>
        </p:txBody>
      </p:sp>
      <p:pic>
        <p:nvPicPr>
          <p:cNvPr id="6" name="Content Placeholder 5" descr="OpenSkate (1) (1) copy.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9079" r="-49079"/>
          <a:stretch/>
        </p:blipFill>
        <p:spPr>
          <a:xfrm>
            <a:off x="845520" y="1612017"/>
            <a:ext cx="7545955" cy="3808044"/>
          </a:xfrm>
        </p:spPr>
      </p:pic>
      <p:pic>
        <p:nvPicPr>
          <p:cNvPr id="3" name="Picture 2" descr="IMG_106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41" y="1612017"/>
            <a:ext cx="2418952" cy="1814214"/>
          </a:xfrm>
          <a:prstGeom prst="rect">
            <a:avLst/>
          </a:prstGeom>
        </p:spPr>
      </p:pic>
      <p:pic>
        <p:nvPicPr>
          <p:cNvPr id="4" name="Picture 3" descr="IMG_112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514" y="1612017"/>
            <a:ext cx="2543486" cy="1907615"/>
          </a:xfrm>
          <a:prstGeom prst="rect">
            <a:avLst/>
          </a:prstGeom>
        </p:spPr>
      </p:pic>
      <p:pic>
        <p:nvPicPr>
          <p:cNvPr id="5" name="Picture 4" descr="IMG_112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600513" y="3881133"/>
            <a:ext cx="2436432" cy="2838413"/>
          </a:xfrm>
          <a:prstGeom prst="rect">
            <a:avLst/>
          </a:prstGeom>
        </p:spPr>
      </p:pic>
      <p:pic>
        <p:nvPicPr>
          <p:cNvPr id="8" name="Picture 7" descr="IMG_1098.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441" y="3881133"/>
            <a:ext cx="2516572" cy="2825221"/>
          </a:xfrm>
          <a:prstGeom prst="rect">
            <a:avLst/>
          </a:prstGeom>
        </p:spPr>
      </p:pic>
    </p:spTree>
    <p:extLst>
      <p:ext uri="{BB962C8B-B14F-4D97-AF65-F5344CB8AC3E}">
        <p14:creationId xmlns:p14="http://schemas.microsoft.com/office/powerpoint/2010/main" val="2868837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Campout For Our Troops:</a:t>
            </a:r>
            <a:br>
              <a:rPr lang="en-US" dirty="0" smtClean="0"/>
            </a:br>
            <a:r>
              <a:rPr lang="en-US" dirty="0" smtClean="0"/>
              <a:t>April 9</a:t>
            </a:r>
            <a:r>
              <a:rPr lang="en-US" baseline="30000" dirty="0" smtClean="0"/>
              <a:t>th</a:t>
            </a:r>
            <a:r>
              <a:rPr lang="en-US" dirty="0" smtClean="0"/>
              <a:t>, 2014</a:t>
            </a:r>
            <a:endParaRPr lang="en-US" dirty="0"/>
          </a:p>
        </p:txBody>
      </p:sp>
      <p:sp>
        <p:nvSpPr>
          <p:cNvPr id="3" name="Content Placeholder 2"/>
          <p:cNvSpPr>
            <a:spLocks noGrp="1"/>
          </p:cNvSpPr>
          <p:nvPr>
            <p:ph idx="1"/>
          </p:nvPr>
        </p:nvSpPr>
        <p:spPr/>
        <p:txBody>
          <a:bodyPr/>
          <a:lstStyle/>
          <a:p>
            <a:r>
              <a:rPr lang="en-US" dirty="0" smtClean="0"/>
              <a:t>April 9</a:t>
            </a:r>
            <a:r>
              <a:rPr lang="en-US" baseline="30000" dirty="0" smtClean="0"/>
              <a:t>th</a:t>
            </a:r>
            <a:r>
              <a:rPr lang="en-US" dirty="0" smtClean="0"/>
              <a:t>, 2014</a:t>
            </a:r>
            <a:endParaRPr lang="en-US" dirty="0"/>
          </a:p>
        </p:txBody>
      </p:sp>
    </p:spTree>
    <p:extLst>
      <p:ext uri="{BB962C8B-B14F-4D97-AF65-F5344CB8AC3E}">
        <p14:creationId xmlns:p14="http://schemas.microsoft.com/office/powerpoint/2010/main" val="1544543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Father/Son Golf Fundraiser</a:t>
            </a:r>
            <a:endParaRPr lang="en-US" dirty="0"/>
          </a:p>
        </p:txBody>
      </p:sp>
      <p:sp>
        <p:nvSpPr>
          <p:cNvPr id="3" name="Content Placeholder 2"/>
          <p:cNvSpPr>
            <a:spLocks noGrp="1"/>
          </p:cNvSpPr>
          <p:nvPr>
            <p:ph idx="1"/>
          </p:nvPr>
        </p:nvSpPr>
        <p:spPr/>
        <p:txBody>
          <a:bodyPr/>
          <a:lstStyle/>
          <a:p>
            <a:r>
              <a:rPr lang="en-US" dirty="0" smtClean="0"/>
              <a:t>April 12</a:t>
            </a:r>
            <a:r>
              <a:rPr lang="en-US" baseline="30000" dirty="0" smtClean="0"/>
              <a:t>th</a:t>
            </a:r>
            <a:r>
              <a:rPr lang="en-US" dirty="0" smtClean="0"/>
              <a:t> 2014</a:t>
            </a:r>
            <a:endParaRPr lang="en-US" dirty="0"/>
          </a:p>
        </p:txBody>
      </p:sp>
    </p:spTree>
    <p:extLst>
      <p:ext uri="{BB962C8B-B14F-4D97-AF65-F5344CB8AC3E}">
        <p14:creationId xmlns:p14="http://schemas.microsoft.com/office/powerpoint/2010/main" val="524478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443993"/>
          </a:xfrm>
        </p:spPr>
        <p:txBody>
          <a:bodyPr>
            <a:normAutofit/>
          </a:bodyPr>
          <a:lstStyle/>
          <a:p>
            <a:r>
              <a:rPr lang="en-US" sz="3200" dirty="0" smtClean="0">
                <a:solidFill>
                  <a:schemeClr val="bg1"/>
                </a:solidFill>
              </a:rPr>
              <a:t>Kappa Sigma Beta-Iota Chapter Facebook Page</a:t>
            </a:r>
            <a:br>
              <a:rPr lang="en-US" sz="3200" dirty="0" smtClean="0">
                <a:solidFill>
                  <a:schemeClr val="bg1"/>
                </a:solidFill>
              </a:rPr>
            </a:br>
            <a:r>
              <a:rPr lang="en-US" sz="2000" dirty="0" smtClean="0">
                <a:solidFill>
                  <a:schemeClr val="bg1"/>
                </a:solidFill>
              </a:rPr>
              <a:t>Ryan </a:t>
            </a:r>
            <a:r>
              <a:rPr lang="en-US" sz="2000" dirty="0" err="1" smtClean="0">
                <a:solidFill>
                  <a:schemeClr val="bg1"/>
                </a:solidFill>
              </a:rPr>
              <a:t>Staffen</a:t>
            </a:r>
            <a:r>
              <a:rPr lang="en-US" sz="2000" dirty="0"/>
              <a:t>,</a:t>
            </a:r>
            <a:r>
              <a:rPr lang="en-US" sz="2000" dirty="0" smtClean="0">
                <a:solidFill>
                  <a:schemeClr val="bg1"/>
                </a:solidFill>
              </a:rPr>
              <a:t> Programming Chair</a:t>
            </a:r>
            <a:endParaRPr lang="en-US" sz="3200" dirty="0">
              <a:solidFill>
                <a:schemeClr val="bg1"/>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chemeClr val="bg1"/>
                </a:solidFill>
              </a:rPr>
              <a:t>GOALS:</a:t>
            </a:r>
          </a:p>
          <a:p>
            <a:r>
              <a:rPr lang="en-US" dirty="0" smtClean="0">
                <a:solidFill>
                  <a:schemeClr val="bg1"/>
                </a:solidFill>
              </a:rPr>
              <a:t>Create an outlet to provide updates of chapter activities and involvement in Lehigh, Bethlehem, and greater Bethlehem communities.</a:t>
            </a:r>
          </a:p>
          <a:p>
            <a:r>
              <a:rPr lang="en-US" dirty="0" smtClean="0">
                <a:solidFill>
                  <a:schemeClr val="bg1"/>
                </a:solidFill>
              </a:rPr>
              <a:t>Provide an accessible platform for Alumni to keep track of what our chapter is involved in currently. </a:t>
            </a:r>
          </a:p>
          <a:p>
            <a:endParaRPr lang="en-US" dirty="0">
              <a:solidFill>
                <a:schemeClr val="bg1"/>
              </a:solidFill>
            </a:endParaRPr>
          </a:p>
        </p:txBody>
      </p:sp>
    </p:spTree>
    <p:extLst>
      <p:ext uri="{BB962C8B-B14F-4D97-AF65-F5344CB8AC3E}">
        <p14:creationId xmlns:p14="http://schemas.microsoft.com/office/powerpoint/2010/main" val="32265866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Organizational Development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697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Kappa Sigma Beta-Iota Chapter Facebook </a:t>
            </a:r>
            <a:r>
              <a:rPr lang="en-US" sz="3200" dirty="0" smtClean="0">
                <a:solidFill>
                  <a:prstClr val="white"/>
                </a:solidFill>
              </a:rPr>
              <a:t>Page</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bg1"/>
                </a:solidFill>
              </a:rPr>
              <a:t>RESULTS:</a:t>
            </a:r>
          </a:p>
          <a:p>
            <a:r>
              <a:rPr lang="en-US" dirty="0" smtClean="0">
                <a:solidFill>
                  <a:schemeClr val="bg1"/>
                </a:solidFill>
              </a:rPr>
              <a:t>Accumulated nearly 170 followers and approximately 5400 views of posts and pictures. </a:t>
            </a:r>
          </a:p>
          <a:p>
            <a:r>
              <a:rPr lang="en-US" dirty="0" smtClean="0">
                <a:solidFill>
                  <a:schemeClr val="bg1"/>
                </a:solidFill>
              </a:rPr>
              <a:t>Multiple Alumni contacted the chapter through the page. </a:t>
            </a:r>
          </a:p>
          <a:p>
            <a:pPr marL="0" indent="0">
              <a:buNone/>
            </a:pPr>
            <a:endParaRPr lang="en-US" dirty="0" smtClean="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4041220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white"/>
                </a:solidFill>
              </a:rPr>
              <a:t>Kappa Sigma Beta-Iota Chapter Facebook </a:t>
            </a:r>
            <a:r>
              <a:rPr lang="en-US" sz="3200" dirty="0" smtClean="0">
                <a:solidFill>
                  <a:prstClr val="white"/>
                </a:solidFill>
              </a:rPr>
              <a:t>Page</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bg1"/>
                </a:solidFill>
              </a:rPr>
              <a:t>REVIEW:</a:t>
            </a:r>
          </a:p>
          <a:p>
            <a:r>
              <a:rPr lang="en-US" sz="2800" dirty="0" smtClean="0">
                <a:solidFill>
                  <a:schemeClr val="bg1"/>
                </a:solidFill>
              </a:rPr>
              <a:t>Created a good source for the community and alumni to view our activities and events.</a:t>
            </a:r>
          </a:p>
          <a:p>
            <a:pPr marL="0" indent="0">
              <a:buNone/>
            </a:pPr>
            <a:r>
              <a:rPr lang="en-US" sz="2800" dirty="0" smtClean="0">
                <a:solidFill>
                  <a:schemeClr val="bg1"/>
                </a:solidFill>
              </a:rPr>
              <a:t>FUTURE:</a:t>
            </a:r>
          </a:p>
          <a:p>
            <a:r>
              <a:rPr lang="en-US" sz="2800" dirty="0" smtClean="0">
                <a:solidFill>
                  <a:schemeClr val="bg1"/>
                </a:solidFill>
              </a:rPr>
              <a:t>Expand the page with more posts, possibly individual brother recognitions and profiles.</a:t>
            </a:r>
          </a:p>
          <a:p>
            <a:r>
              <a:rPr lang="en-US" sz="2800" dirty="0" smtClean="0">
                <a:solidFill>
                  <a:schemeClr val="bg1"/>
                </a:solidFill>
              </a:rPr>
              <a:t>Expand the role of Programming Chair to more outlets such as Tumblr and Twitter.  </a:t>
            </a:r>
            <a:endParaRPr lang="en-US" sz="2800" dirty="0">
              <a:solidFill>
                <a:schemeClr val="bg1"/>
              </a:solidFill>
            </a:endParaRPr>
          </a:p>
        </p:txBody>
      </p:sp>
    </p:spTree>
    <p:extLst>
      <p:ext uri="{BB962C8B-B14F-4D97-AF65-F5344CB8AC3E}">
        <p14:creationId xmlns:p14="http://schemas.microsoft.com/office/powerpoint/2010/main" val="544540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3-29 at 9.29.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667" y="1281094"/>
            <a:ext cx="6598667" cy="4295813"/>
          </a:xfrm>
          <a:prstGeom prst="rect">
            <a:avLst/>
          </a:prstGeom>
        </p:spPr>
      </p:pic>
    </p:spTree>
    <p:extLst>
      <p:ext uri="{BB962C8B-B14F-4D97-AF65-F5344CB8AC3E}">
        <p14:creationId xmlns:p14="http://schemas.microsoft.com/office/powerpoint/2010/main" val="91829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Intellectual Development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87563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Intellectual Development</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rgbClr val="FFFFFF"/>
                </a:solidFill>
              </a:rPr>
              <a:t>Taken from </a:t>
            </a:r>
            <a:r>
              <a:rPr lang="en-US" dirty="0" err="1" smtClean="0">
                <a:solidFill>
                  <a:srgbClr val="FFFFFF"/>
                </a:solidFill>
              </a:rPr>
              <a:t>kappasigma.org</a:t>
            </a:r>
            <a:r>
              <a:rPr lang="en-US" dirty="0" smtClean="0">
                <a:solidFill>
                  <a:srgbClr val="FFFFFF"/>
                </a:solidFill>
              </a:rPr>
              <a:t>/about/mission/</a:t>
            </a:r>
          </a:p>
          <a:p>
            <a:pPr marL="0" indent="0">
              <a:buNone/>
            </a:pPr>
            <a:r>
              <a:rPr lang="en-US" i="1" dirty="0" smtClean="0">
                <a:solidFill>
                  <a:srgbClr val="FFFFFF"/>
                </a:solidFill>
              </a:rPr>
              <a:t>“The Fraternity should complement and enhance the educational mission of the host institution… The Fraternity should promote academic achievement and assist each member to achieve his academic potential.”</a:t>
            </a:r>
            <a:endParaRPr lang="en-US" sz="2800" i="1" dirty="0">
              <a:solidFill>
                <a:srgbClr val="FFFFFF"/>
              </a:solidFill>
            </a:endParaRPr>
          </a:p>
        </p:txBody>
      </p:sp>
    </p:spTree>
    <p:extLst>
      <p:ext uri="{BB962C8B-B14F-4D97-AF65-F5344CB8AC3E}">
        <p14:creationId xmlns:p14="http://schemas.microsoft.com/office/powerpoint/2010/main" val="15758165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877"/>
            <a:ext cx="8229600" cy="1143000"/>
          </a:xfrm>
        </p:spPr>
        <p:txBody>
          <a:bodyPr>
            <a:noAutofit/>
          </a:bodyPr>
          <a:lstStyle/>
          <a:p>
            <a:r>
              <a:rPr lang="en-US" sz="4200" dirty="0" smtClean="0">
                <a:solidFill>
                  <a:srgbClr val="FFFFFF"/>
                </a:solidFill>
              </a:rPr>
              <a:t>Recommendations from 2012-2013</a:t>
            </a:r>
            <a:endParaRPr lang="en-US" sz="4200" dirty="0">
              <a:solidFill>
                <a:srgbClr val="FFFFFF"/>
              </a:solidFill>
            </a:endParaRPr>
          </a:p>
        </p:txBody>
      </p:sp>
      <p:sp>
        <p:nvSpPr>
          <p:cNvPr id="3" name="Content Placeholder 2"/>
          <p:cNvSpPr>
            <a:spLocks noGrp="1"/>
          </p:cNvSpPr>
          <p:nvPr>
            <p:ph idx="1"/>
          </p:nvPr>
        </p:nvSpPr>
        <p:spPr>
          <a:xfrm>
            <a:off x="457200" y="1275299"/>
            <a:ext cx="8229600" cy="4525963"/>
          </a:xfrm>
        </p:spPr>
        <p:txBody>
          <a:bodyPr>
            <a:normAutofit/>
          </a:bodyPr>
          <a:lstStyle/>
          <a:p>
            <a:r>
              <a:rPr lang="en-US" dirty="0" smtClean="0"/>
              <a:t>Create a new Academic Support Program</a:t>
            </a:r>
          </a:p>
          <a:p>
            <a:pPr marL="0" indent="0">
              <a:buNone/>
            </a:pPr>
            <a:endParaRPr lang="en-US" dirty="0" smtClean="0">
              <a:solidFill>
                <a:schemeClr val="bg1"/>
              </a:solidFill>
            </a:endParaRPr>
          </a:p>
          <a:p>
            <a:pPr marL="0" indent="0">
              <a:buNone/>
            </a:pPr>
            <a:endParaRPr lang="en-US" dirty="0" smtClean="0">
              <a:solidFill>
                <a:schemeClr val="bg1"/>
              </a:solidFill>
            </a:endParaRPr>
          </a:p>
          <a:p>
            <a:r>
              <a:rPr lang="en-US" dirty="0" smtClean="0">
                <a:solidFill>
                  <a:schemeClr val="bg1"/>
                </a:solidFill>
              </a:rPr>
              <a:t>Partner with the CAS as well as other organizations.</a:t>
            </a:r>
          </a:p>
          <a:p>
            <a:pPr marL="0" indent="0">
              <a:buNone/>
            </a:pPr>
            <a:endParaRPr lang="en-US" dirty="0" smtClean="0">
              <a:solidFill>
                <a:schemeClr val="bg1"/>
              </a:solidFill>
            </a:endParaRPr>
          </a:p>
          <a:p>
            <a:endParaRPr lang="en-US" dirty="0" smtClean="0">
              <a:solidFill>
                <a:schemeClr val="bg1"/>
              </a:solidFill>
            </a:endParaRPr>
          </a:p>
          <a:p>
            <a:endParaRPr lang="en-US" dirty="0"/>
          </a:p>
        </p:txBody>
      </p:sp>
    </p:spTree>
    <p:extLst>
      <p:ext uri="{BB962C8B-B14F-4D97-AF65-F5344CB8AC3E}">
        <p14:creationId xmlns:p14="http://schemas.microsoft.com/office/powerpoint/2010/main" val="1702717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FF"/>
                </a:solidFill>
              </a:rPr>
              <a:t>New Member Education- Where We Stood	</a:t>
            </a:r>
            <a:endParaRPr lang="en-US" dirty="0">
              <a:solidFill>
                <a:srgbClr val="FFFFFF"/>
              </a:solidFill>
            </a:endParaRPr>
          </a:p>
        </p:txBody>
      </p:sp>
      <p:sp>
        <p:nvSpPr>
          <p:cNvPr id="5" name="Content Placeholder 4"/>
          <p:cNvSpPr>
            <a:spLocks noGrp="1"/>
          </p:cNvSpPr>
          <p:nvPr>
            <p:ph idx="1"/>
          </p:nvPr>
        </p:nvSpPr>
        <p:spPr/>
        <p:txBody>
          <a:bodyPr/>
          <a:lstStyle/>
          <a:p>
            <a:r>
              <a:rPr lang="en-US" dirty="0" smtClean="0">
                <a:solidFill>
                  <a:srgbClr val="FFFFFF"/>
                </a:solidFill>
              </a:rPr>
              <a:t>Last Year=2.39 Pledge Class GPA</a:t>
            </a:r>
          </a:p>
          <a:p>
            <a:endParaRPr lang="en-US" dirty="0">
              <a:solidFill>
                <a:srgbClr val="FFFFFF"/>
              </a:solidFill>
            </a:endParaRPr>
          </a:p>
          <a:p>
            <a:r>
              <a:rPr lang="en-US" dirty="0" smtClean="0">
                <a:solidFill>
                  <a:srgbClr val="FFFFFF"/>
                </a:solidFill>
              </a:rPr>
              <a:t>Few organized events.</a:t>
            </a:r>
          </a:p>
        </p:txBody>
      </p:sp>
    </p:spTree>
    <p:extLst>
      <p:ext uri="{BB962C8B-B14F-4D97-AF65-F5344CB8AC3E}">
        <p14:creationId xmlns:p14="http://schemas.microsoft.com/office/powerpoint/2010/main" val="35054424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FF"/>
                </a:solidFill>
              </a:rPr>
              <a:t>New Member Education- Revisions	</a:t>
            </a:r>
            <a:endParaRPr lang="en-US" dirty="0">
              <a:solidFill>
                <a:srgbClr val="FFFFFF"/>
              </a:solidFill>
            </a:endParaRPr>
          </a:p>
        </p:txBody>
      </p:sp>
      <p:sp>
        <p:nvSpPr>
          <p:cNvPr id="5" name="Content Placeholder 4"/>
          <p:cNvSpPr>
            <a:spLocks noGrp="1"/>
          </p:cNvSpPr>
          <p:nvPr>
            <p:ph idx="1"/>
          </p:nvPr>
        </p:nvSpPr>
        <p:spPr/>
        <p:txBody>
          <a:bodyPr>
            <a:normAutofit/>
          </a:bodyPr>
          <a:lstStyle/>
          <a:p>
            <a:r>
              <a:rPr lang="en-US" dirty="0" smtClean="0">
                <a:solidFill>
                  <a:srgbClr val="FFFFFF"/>
                </a:solidFill>
              </a:rPr>
              <a:t>Small Group Study Hours</a:t>
            </a:r>
          </a:p>
          <a:p>
            <a:endParaRPr lang="en-US" dirty="0">
              <a:solidFill>
                <a:srgbClr val="FFFFFF"/>
              </a:solidFill>
            </a:endParaRPr>
          </a:p>
          <a:p>
            <a:r>
              <a:rPr lang="en-US" dirty="0" smtClean="0">
                <a:solidFill>
                  <a:srgbClr val="FFFFFF"/>
                </a:solidFill>
              </a:rPr>
              <a:t>Registration Seminars</a:t>
            </a:r>
          </a:p>
          <a:p>
            <a:endParaRPr lang="en-US" dirty="0">
              <a:solidFill>
                <a:srgbClr val="FFFFFF"/>
              </a:solidFill>
            </a:endParaRPr>
          </a:p>
          <a:p>
            <a:endParaRPr lang="en-US" dirty="0">
              <a:solidFill>
                <a:srgbClr val="FFFFFF"/>
              </a:solidFill>
            </a:endParaRPr>
          </a:p>
          <a:p>
            <a:endParaRPr lang="en-US" dirty="0">
              <a:solidFill>
                <a:srgbClr val="FFFFFF"/>
              </a:solidFill>
            </a:endParaRPr>
          </a:p>
          <a:p>
            <a:endParaRPr lang="en-US" dirty="0">
              <a:solidFill>
                <a:srgbClr val="FFFFFF"/>
              </a:solidFill>
            </a:endParaRPr>
          </a:p>
        </p:txBody>
      </p:sp>
      <p:pic>
        <p:nvPicPr>
          <p:cNvPr id="4" name="Content Placeholder 2" descr="photo 2.JPG"/>
          <p:cNvPicPr>
            <a:picLocks noChangeAspect="1"/>
          </p:cNvPicPr>
          <p:nvPr/>
        </p:nvPicPr>
        <p:blipFill rotWithShape="1">
          <a:blip r:embed="rId3">
            <a:extLst>
              <a:ext uri="{28A0092B-C50C-407E-A947-70E740481C1C}">
                <a14:useLocalDpi xmlns:a14="http://schemas.microsoft.com/office/drawing/2010/main" val="0"/>
              </a:ext>
            </a:extLst>
          </a:blip>
          <a:srcRect l="21561" t="13336" r="12745" b="13336"/>
          <a:stretch/>
        </p:blipFill>
        <p:spPr>
          <a:xfrm>
            <a:off x="4862341" y="2141794"/>
            <a:ext cx="3824459" cy="3201652"/>
          </a:xfrm>
          <a:prstGeom prst="rect">
            <a:avLst/>
          </a:prstGeom>
        </p:spPr>
      </p:pic>
    </p:spTree>
    <p:extLst>
      <p:ext uri="{BB962C8B-B14F-4D97-AF65-F5344CB8AC3E}">
        <p14:creationId xmlns:p14="http://schemas.microsoft.com/office/powerpoint/2010/main" val="17076904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FF"/>
                </a:solidFill>
              </a:rPr>
              <a:t>Events with the Center for Academic Success</a:t>
            </a:r>
            <a:endParaRPr lang="en-US" dirty="0">
              <a:solidFill>
                <a:srgbClr val="FFFFFF"/>
              </a:solidFill>
            </a:endParaRPr>
          </a:p>
        </p:txBody>
      </p:sp>
      <p:sp>
        <p:nvSpPr>
          <p:cNvPr id="5" name="Content Placeholder 4"/>
          <p:cNvSpPr>
            <a:spLocks noGrp="1"/>
          </p:cNvSpPr>
          <p:nvPr>
            <p:ph idx="1"/>
          </p:nvPr>
        </p:nvSpPr>
        <p:spPr>
          <a:xfrm>
            <a:off x="457200" y="1600200"/>
            <a:ext cx="8229599" cy="4525963"/>
          </a:xfrm>
        </p:spPr>
        <p:txBody>
          <a:bodyPr/>
          <a:lstStyle/>
          <a:p>
            <a:r>
              <a:rPr lang="en-US" dirty="0" smtClean="0">
                <a:solidFill>
                  <a:srgbClr val="FFFFFF"/>
                </a:solidFill>
              </a:rPr>
              <a:t>Study skills and Time Management workshops</a:t>
            </a:r>
          </a:p>
          <a:p>
            <a:pPr marL="0" indent="0">
              <a:buNone/>
            </a:pPr>
            <a:endParaRPr lang="en-US" dirty="0">
              <a:solidFill>
                <a:srgbClr val="FFFFFF"/>
              </a:solidFill>
            </a:endParaRPr>
          </a:p>
          <a:p>
            <a:r>
              <a:rPr lang="en-US" dirty="0" smtClean="0">
                <a:solidFill>
                  <a:srgbClr val="FFFFFF"/>
                </a:solidFill>
              </a:rPr>
              <a:t>One-on-One Walk-in Sessions</a:t>
            </a:r>
          </a:p>
        </p:txBody>
      </p:sp>
      <p:pic>
        <p:nvPicPr>
          <p:cNvPr id="4" name="Content Placeholder 3" descr="CAS workshop.jpg"/>
          <p:cNvPicPr>
            <a:picLocks noChangeAspect="1"/>
          </p:cNvPicPr>
          <p:nvPr/>
        </p:nvPicPr>
        <p:blipFill rotWithShape="1">
          <a:blip r:embed="rId3">
            <a:extLst>
              <a:ext uri="{28A0092B-C50C-407E-A947-70E740481C1C}">
                <a14:useLocalDpi xmlns:a14="http://schemas.microsoft.com/office/drawing/2010/main" val="0"/>
              </a:ext>
            </a:extLst>
          </a:blip>
          <a:srcRect t="25926" b="16238"/>
          <a:stretch/>
        </p:blipFill>
        <p:spPr>
          <a:xfrm>
            <a:off x="1181299" y="3545326"/>
            <a:ext cx="6841019" cy="2967468"/>
          </a:xfrm>
          <a:prstGeom prst="rect">
            <a:avLst/>
          </a:prstGeom>
        </p:spPr>
      </p:pic>
    </p:spTree>
    <p:extLst>
      <p:ext uri="{BB962C8B-B14F-4D97-AF65-F5344CB8AC3E}">
        <p14:creationId xmlns:p14="http://schemas.microsoft.com/office/powerpoint/2010/main" val="7288600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FFFF"/>
                </a:solidFill>
              </a:rPr>
              <a:t>Chapter House Revisions</a:t>
            </a:r>
            <a:endParaRPr lang="en-US" dirty="0">
              <a:solidFill>
                <a:srgbClr val="FFFFFF"/>
              </a:solidFill>
            </a:endParaRPr>
          </a:p>
        </p:txBody>
      </p:sp>
      <p:sp>
        <p:nvSpPr>
          <p:cNvPr id="5" name="Content Placeholder 4"/>
          <p:cNvSpPr>
            <a:spLocks noGrp="1"/>
          </p:cNvSpPr>
          <p:nvPr>
            <p:ph idx="1"/>
          </p:nvPr>
        </p:nvSpPr>
        <p:spPr/>
        <p:txBody>
          <a:bodyPr>
            <a:normAutofit/>
          </a:bodyPr>
          <a:lstStyle/>
          <a:p>
            <a:r>
              <a:rPr lang="en-US" dirty="0" smtClean="0">
                <a:solidFill>
                  <a:srgbClr val="FFFFFF"/>
                </a:solidFill>
              </a:rPr>
              <a:t>Attendance, Attendance, Attendance</a:t>
            </a:r>
          </a:p>
          <a:p>
            <a:endParaRPr lang="en-US" dirty="0">
              <a:solidFill>
                <a:srgbClr val="FFFFFF"/>
              </a:solidFill>
            </a:endParaRPr>
          </a:p>
          <a:p>
            <a:r>
              <a:rPr lang="en-US" dirty="0" smtClean="0">
                <a:solidFill>
                  <a:srgbClr val="FFFFFF"/>
                </a:solidFill>
              </a:rPr>
              <a:t>Scholarship Awards</a:t>
            </a:r>
          </a:p>
          <a:p>
            <a:endParaRPr lang="en-US" dirty="0" smtClean="0">
              <a:solidFill>
                <a:srgbClr val="FFFFFF"/>
              </a:solidFill>
            </a:endParaRPr>
          </a:p>
          <a:p>
            <a:r>
              <a:rPr lang="en-US" dirty="0" smtClean="0">
                <a:solidFill>
                  <a:srgbClr val="FFFFFF"/>
                </a:solidFill>
              </a:rPr>
              <a:t>Grade Posting</a:t>
            </a:r>
            <a:endParaRPr lang="en-US" dirty="0">
              <a:solidFill>
                <a:srgbClr val="FFFFFF"/>
              </a:solidFill>
            </a:endParaRPr>
          </a:p>
          <a:p>
            <a:endParaRPr lang="en-US" dirty="0" smtClean="0">
              <a:solidFill>
                <a:srgbClr val="FFFFFF"/>
              </a:solidFill>
            </a:endParaRPr>
          </a:p>
          <a:p>
            <a:r>
              <a:rPr lang="en-US" dirty="0" smtClean="0">
                <a:solidFill>
                  <a:srgbClr val="FFFFFF"/>
                </a:solidFill>
              </a:rPr>
              <a:t>Culture</a:t>
            </a:r>
          </a:p>
        </p:txBody>
      </p:sp>
    </p:spTree>
    <p:extLst>
      <p:ext uri="{BB962C8B-B14F-4D97-AF65-F5344CB8AC3E}">
        <p14:creationId xmlns:p14="http://schemas.microsoft.com/office/powerpoint/2010/main" val="33951544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Recommendations from 2012-2013</a:t>
            </a:r>
            <a:endParaRPr lang="en-US" dirty="0"/>
          </a:p>
        </p:txBody>
      </p:sp>
      <p:sp>
        <p:nvSpPr>
          <p:cNvPr id="3" name="Content Placeholder 2"/>
          <p:cNvSpPr>
            <a:spLocks noGrp="1"/>
          </p:cNvSpPr>
          <p:nvPr>
            <p:ph idx="1"/>
          </p:nvPr>
        </p:nvSpPr>
        <p:spPr/>
        <p:txBody>
          <a:bodyPr/>
          <a:lstStyle/>
          <a:p>
            <a:r>
              <a:rPr lang="en-US" dirty="0" smtClean="0"/>
              <a:t>Needs to begin looking at creating a long-term plan that lays out clear expectations and goals for members to aspire to</a:t>
            </a:r>
            <a:endParaRPr lang="en-US" dirty="0"/>
          </a:p>
        </p:txBody>
      </p:sp>
    </p:spTree>
    <p:extLst>
      <p:ext uri="{BB962C8B-B14F-4D97-AF65-F5344CB8AC3E}">
        <p14:creationId xmlns:p14="http://schemas.microsoft.com/office/powerpoint/2010/main" val="1933673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Upperclassmen Support Program</a:t>
            </a:r>
            <a:endParaRPr lang="en-US" dirty="0"/>
          </a:p>
        </p:txBody>
      </p:sp>
      <p:sp>
        <p:nvSpPr>
          <p:cNvPr id="3" name="Content Placeholder 2"/>
          <p:cNvSpPr>
            <a:spLocks noGrp="1"/>
          </p:cNvSpPr>
          <p:nvPr>
            <p:ph idx="1"/>
          </p:nvPr>
        </p:nvSpPr>
        <p:spPr/>
        <p:txBody>
          <a:bodyPr/>
          <a:lstStyle/>
          <a:p>
            <a:r>
              <a:rPr lang="en-US" dirty="0" smtClean="0"/>
              <a:t>Three meeting times throughout the year</a:t>
            </a:r>
          </a:p>
          <a:p>
            <a:r>
              <a:rPr lang="en-US" dirty="0" smtClean="0"/>
              <a:t>Designed to help diagnose what the problem is.</a:t>
            </a:r>
          </a:p>
        </p:txBody>
      </p:sp>
    </p:spTree>
    <p:extLst>
      <p:ext uri="{BB962C8B-B14F-4D97-AF65-F5344CB8AC3E}">
        <p14:creationId xmlns:p14="http://schemas.microsoft.com/office/powerpoint/2010/main" val="516460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solidFill>
                  <a:srgbClr val="FFFFFF"/>
                </a:solidFill>
              </a:rPr>
              <a:t>Poverty Simulation</a:t>
            </a:r>
            <a:endParaRPr lang="en-US" dirty="0">
              <a:solidFill>
                <a:srgbClr val="FFFFFF"/>
              </a:solidFill>
            </a:endParaRPr>
          </a:p>
        </p:txBody>
      </p:sp>
      <p:sp>
        <p:nvSpPr>
          <p:cNvPr id="3" name="Content Placeholder 2"/>
          <p:cNvSpPr>
            <a:spLocks noGrp="1"/>
          </p:cNvSpPr>
          <p:nvPr>
            <p:ph idx="1"/>
          </p:nvPr>
        </p:nvSpPr>
        <p:spPr/>
        <p:txBody>
          <a:bodyPr/>
          <a:lstStyle/>
          <a:p>
            <a:r>
              <a:rPr lang="en-US" dirty="0" smtClean="0">
                <a:solidFill>
                  <a:srgbClr val="FFFFFF"/>
                </a:solidFill>
              </a:rPr>
              <a:t>Eye-Opening Experience</a:t>
            </a:r>
            <a:endParaRPr lang="en-US" dirty="0">
              <a:solidFill>
                <a:srgbClr val="FFFFFF"/>
              </a:solidFill>
            </a:endParaRPr>
          </a:p>
          <a:p>
            <a:endParaRPr lang="en-US" dirty="0" smtClean="0">
              <a:solidFill>
                <a:srgbClr val="FFFFFF"/>
              </a:solidFill>
            </a:endParaRPr>
          </a:p>
          <a:p>
            <a:r>
              <a:rPr lang="en-US" dirty="0" smtClean="0">
                <a:solidFill>
                  <a:srgbClr val="FFFFFF"/>
                </a:solidFill>
              </a:rPr>
              <a:t>Most brothers felt that “the system was against them.”</a:t>
            </a:r>
          </a:p>
          <a:p>
            <a:endParaRPr lang="en-US" baseline="30000"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4196629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solidFill>
                  <a:srgbClr val="FFFFFF"/>
                </a:solidFill>
              </a:rPr>
              <a:t>Looking Forward</a:t>
            </a:r>
            <a:endParaRPr lang="en-US" dirty="0">
              <a:solidFill>
                <a:srgbClr val="FFFFFF"/>
              </a:solidFill>
            </a:endParaRPr>
          </a:p>
        </p:txBody>
      </p:sp>
      <p:sp>
        <p:nvSpPr>
          <p:cNvPr id="3" name="Content Placeholder 2"/>
          <p:cNvSpPr>
            <a:spLocks noGrp="1"/>
          </p:cNvSpPr>
          <p:nvPr>
            <p:ph idx="1"/>
          </p:nvPr>
        </p:nvSpPr>
        <p:spPr/>
        <p:txBody>
          <a:bodyPr/>
          <a:lstStyle/>
          <a:p>
            <a:r>
              <a:rPr lang="en-US" dirty="0" err="1" smtClean="0">
                <a:solidFill>
                  <a:srgbClr val="FFFFFF"/>
                </a:solidFill>
              </a:rPr>
              <a:t>Housewide</a:t>
            </a:r>
            <a:r>
              <a:rPr lang="en-US" dirty="0" smtClean="0">
                <a:solidFill>
                  <a:srgbClr val="FFFFFF"/>
                </a:solidFill>
              </a:rPr>
              <a:t> GPA.</a:t>
            </a:r>
          </a:p>
          <a:p>
            <a:pPr marL="0" indent="0">
              <a:buNone/>
            </a:pPr>
            <a:endParaRPr lang="en-US" dirty="0" smtClean="0">
              <a:solidFill>
                <a:srgbClr val="FFFFFF"/>
              </a:solidFill>
            </a:endParaRPr>
          </a:p>
          <a:p>
            <a:r>
              <a:rPr lang="en-US" dirty="0" smtClean="0">
                <a:solidFill>
                  <a:srgbClr val="FFFFFF"/>
                </a:solidFill>
              </a:rPr>
              <a:t>Grades aren’t the only thing that matter.</a:t>
            </a: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168053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41"/>
            <a:ext cx="8229600" cy="1143000"/>
          </a:xfrm>
        </p:spPr>
        <p:txBody>
          <a:bodyPr>
            <a:normAutofit/>
          </a:bodyPr>
          <a:lstStyle/>
          <a:p>
            <a:r>
              <a:rPr lang="en-US" dirty="0" smtClean="0">
                <a:solidFill>
                  <a:srgbClr val="FFFFFF"/>
                </a:solidFill>
              </a:rPr>
              <a:t>Leadership Development</a:t>
            </a:r>
            <a:endParaRPr lang="en-US" dirty="0">
              <a:solidFill>
                <a:srgbClr val="FFFFFF"/>
              </a:solidFill>
            </a:endParaRPr>
          </a:p>
        </p:txBody>
      </p:sp>
      <p:sp>
        <p:nvSpPr>
          <p:cNvPr id="3" name="Content Placeholder 2"/>
          <p:cNvSpPr>
            <a:spLocks noGrp="1"/>
          </p:cNvSpPr>
          <p:nvPr>
            <p:ph idx="1"/>
          </p:nvPr>
        </p:nvSpPr>
        <p:spPr>
          <a:xfrm>
            <a:off x="457200" y="1600200"/>
            <a:ext cx="8229600" cy="4971665"/>
          </a:xfrm>
        </p:spPr>
        <p:txBody>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ctr">
              <a:buNone/>
            </a:pPr>
            <a:r>
              <a:rPr lang="en-US" dirty="0" smtClean="0">
                <a:solidFill>
                  <a:srgbClr val="FFFFFF"/>
                </a:solidFill>
              </a:rPr>
              <a:t>Sean </a:t>
            </a:r>
            <a:r>
              <a:rPr lang="en-US" dirty="0" err="1" smtClean="0">
                <a:solidFill>
                  <a:srgbClr val="FFFFFF"/>
                </a:solidFill>
              </a:rPr>
              <a:t>Mahony</a:t>
            </a:r>
            <a:r>
              <a:rPr lang="en-US" dirty="0" smtClean="0">
                <a:solidFill>
                  <a:srgbClr val="FFFFFF"/>
                </a:solidFill>
              </a:rPr>
              <a:t>, Leadership Chairman</a:t>
            </a:r>
          </a:p>
        </p:txBody>
      </p:sp>
      <p:pic>
        <p:nvPicPr>
          <p:cNvPr id="4" name="Picture 3" descr="Kappa-Sigma-Cres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526" y="1143000"/>
            <a:ext cx="4457352" cy="4457352"/>
          </a:xfrm>
          <a:prstGeom prst="rect">
            <a:avLst/>
          </a:prstGeom>
        </p:spPr>
      </p:pic>
    </p:spTree>
    <p:extLst>
      <p:ext uri="{BB962C8B-B14F-4D97-AF65-F5344CB8AC3E}">
        <p14:creationId xmlns:p14="http://schemas.microsoft.com/office/powerpoint/2010/main" val="29739588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Leadership Development</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rgbClr val="FFFFFF"/>
                </a:solidFill>
              </a:rPr>
              <a:t>Taken from </a:t>
            </a:r>
            <a:r>
              <a:rPr lang="en-US" dirty="0" err="1" smtClean="0">
                <a:solidFill>
                  <a:srgbClr val="FFFFFF"/>
                </a:solidFill>
              </a:rPr>
              <a:t>kappasigma.org</a:t>
            </a:r>
            <a:r>
              <a:rPr lang="en-US" dirty="0" smtClean="0">
                <a:solidFill>
                  <a:srgbClr val="FFFFFF"/>
                </a:solidFill>
              </a:rPr>
              <a:t>/about/mission/</a:t>
            </a:r>
          </a:p>
          <a:p>
            <a:pPr marL="0" indent="0">
              <a:buNone/>
            </a:pPr>
            <a:r>
              <a:rPr lang="en-US" i="1" dirty="0" smtClean="0">
                <a:solidFill>
                  <a:srgbClr val="FFFFFF"/>
                </a:solidFill>
              </a:rPr>
              <a:t>“</a:t>
            </a:r>
            <a:r>
              <a:rPr lang="en-US" sz="2800" i="1" dirty="0" smtClean="0">
                <a:solidFill>
                  <a:srgbClr val="FFFFFF"/>
                </a:solidFill>
              </a:rPr>
              <a:t>We teach young men social skills that will benefit them throughout their entire lifetime. The multitude of leadership opportunities available through the fraternity prepares members for success in their chosen careers and communities”</a:t>
            </a:r>
            <a:endParaRPr lang="en-US" sz="2800" i="1" dirty="0">
              <a:solidFill>
                <a:srgbClr val="FFFFFF"/>
              </a:solidFill>
            </a:endParaRPr>
          </a:p>
        </p:txBody>
      </p:sp>
    </p:spTree>
    <p:extLst>
      <p:ext uri="{BB962C8B-B14F-4D97-AF65-F5344CB8AC3E}">
        <p14:creationId xmlns:p14="http://schemas.microsoft.com/office/powerpoint/2010/main" val="8540967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877"/>
            <a:ext cx="8229600" cy="1143000"/>
          </a:xfrm>
        </p:spPr>
        <p:txBody>
          <a:bodyPr>
            <a:noAutofit/>
          </a:bodyPr>
          <a:lstStyle/>
          <a:p>
            <a:r>
              <a:rPr lang="en-US" sz="4200" dirty="0" smtClean="0">
                <a:solidFill>
                  <a:srgbClr val="FFFFFF"/>
                </a:solidFill>
              </a:rPr>
              <a:t>Recommendations from 2012-2013</a:t>
            </a:r>
            <a:endParaRPr lang="en-US" sz="4200" dirty="0">
              <a:solidFill>
                <a:srgbClr val="FFFFFF"/>
              </a:solidFill>
            </a:endParaRPr>
          </a:p>
        </p:txBody>
      </p:sp>
      <p:sp>
        <p:nvSpPr>
          <p:cNvPr id="3" name="Content Placeholder 2"/>
          <p:cNvSpPr>
            <a:spLocks noGrp="1"/>
          </p:cNvSpPr>
          <p:nvPr>
            <p:ph idx="1"/>
          </p:nvPr>
        </p:nvSpPr>
        <p:spPr>
          <a:xfrm>
            <a:off x="457200" y="1275299"/>
            <a:ext cx="8229600" cy="4525963"/>
          </a:xfrm>
        </p:spPr>
        <p:txBody>
          <a:bodyPr>
            <a:normAutofit fontScale="92500" lnSpcReduction="10000"/>
          </a:bodyPr>
          <a:lstStyle/>
          <a:p>
            <a:r>
              <a:rPr lang="en-US" dirty="0" smtClean="0">
                <a:solidFill>
                  <a:srgbClr val="FFFFFF"/>
                </a:solidFill>
              </a:rPr>
              <a:t>Continue to improve by instituting a more formal and effective leadership development and cultivation program in which all brothers and new members participate in.</a:t>
            </a:r>
          </a:p>
          <a:p>
            <a:r>
              <a:rPr lang="en-US" dirty="0" smtClean="0">
                <a:solidFill>
                  <a:srgbClr val="FFFFFF"/>
                </a:solidFill>
              </a:rPr>
              <a:t>Create a larger external presence on campus in leadership roles in clubs and other offices.</a:t>
            </a:r>
          </a:p>
          <a:p>
            <a:r>
              <a:rPr lang="en-US" b="1" dirty="0" smtClean="0">
                <a:solidFill>
                  <a:srgbClr val="FFFFFF"/>
                </a:solidFill>
              </a:rPr>
              <a:t>Plan </a:t>
            </a:r>
            <a:r>
              <a:rPr lang="en-US" dirty="0" smtClean="0">
                <a:solidFill>
                  <a:srgbClr val="FFFFFF"/>
                </a:solidFill>
              </a:rPr>
              <a:t>and </a:t>
            </a:r>
            <a:r>
              <a:rPr lang="en-US" b="1" u="sng" dirty="0" smtClean="0">
                <a:solidFill>
                  <a:srgbClr val="FFFFFF"/>
                </a:solidFill>
              </a:rPr>
              <a:t>execute</a:t>
            </a:r>
            <a:r>
              <a:rPr lang="en-US" dirty="0" smtClean="0">
                <a:solidFill>
                  <a:srgbClr val="FFFFFF"/>
                </a:solidFill>
              </a:rPr>
              <a:t> leadership events that really </a:t>
            </a:r>
            <a:r>
              <a:rPr lang="en-US" i="1" dirty="0" smtClean="0">
                <a:solidFill>
                  <a:srgbClr val="FFFFFF"/>
                </a:solidFill>
              </a:rPr>
              <a:t>matter </a:t>
            </a:r>
            <a:r>
              <a:rPr lang="en-US" dirty="0" smtClean="0">
                <a:solidFill>
                  <a:srgbClr val="FFFFFF"/>
                </a:solidFill>
              </a:rPr>
              <a:t>to us, rather than doing things that do not really pertain to our every-day lives, now or in the future. </a:t>
            </a:r>
            <a:endParaRPr lang="en-US" i="1" dirty="0" smtClean="0">
              <a:solidFill>
                <a:srgbClr val="FFFFFF"/>
              </a:solidFill>
            </a:endParaRPr>
          </a:p>
          <a:p>
            <a:endParaRPr lang="en-US" dirty="0" smtClean="0"/>
          </a:p>
          <a:p>
            <a:endParaRPr lang="en-US" dirty="0"/>
          </a:p>
        </p:txBody>
      </p:sp>
    </p:spTree>
    <p:extLst>
      <p:ext uri="{BB962C8B-B14F-4D97-AF65-F5344CB8AC3E}">
        <p14:creationId xmlns:p14="http://schemas.microsoft.com/office/powerpoint/2010/main" val="15384600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FF"/>
                </a:solidFill>
              </a:rPr>
              <a:t>Undertaking of </a:t>
            </a:r>
            <a:br>
              <a:rPr lang="en-US" dirty="0" smtClean="0">
                <a:solidFill>
                  <a:srgbClr val="FFFFFF"/>
                </a:solidFill>
              </a:rPr>
            </a:br>
            <a:r>
              <a:rPr lang="en-US" dirty="0" smtClean="0">
                <a:solidFill>
                  <a:srgbClr val="FFFFFF"/>
                </a:solidFill>
              </a:rPr>
              <a:t>“Brothers In Action”</a:t>
            </a:r>
            <a:endParaRPr lang="en-US" dirty="0">
              <a:solidFill>
                <a:srgbClr val="FFFFFF"/>
              </a:solidFill>
            </a:endParaRPr>
          </a:p>
        </p:txBody>
      </p:sp>
      <p:sp>
        <p:nvSpPr>
          <p:cNvPr id="5" name="Content Placeholder 4"/>
          <p:cNvSpPr>
            <a:spLocks noGrp="1"/>
          </p:cNvSpPr>
          <p:nvPr>
            <p:ph idx="1"/>
          </p:nvPr>
        </p:nvSpPr>
        <p:spPr/>
        <p:txBody>
          <a:bodyPr/>
          <a:lstStyle/>
          <a:p>
            <a:r>
              <a:rPr lang="en-US" dirty="0" smtClean="0">
                <a:solidFill>
                  <a:srgbClr val="FFFFFF"/>
                </a:solidFill>
              </a:rPr>
              <a:t>In September we met with Executive Director, </a:t>
            </a:r>
            <a:r>
              <a:rPr lang="en-US" dirty="0" err="1" smtClean="0">
                <a:solidFill>
                  <a:srgbClr val="FFFFFF"/>
                </a:solidFill>
              </a:rPr>
              <a:t>Mic</a:t>
            </a:r>
            <a:r>
              <a:rPr lang="en-US" dirty="0" smtClean="0">
                <a:solidFill>
                  <a:srgbClr val="FFFFFF"/>
                </a:solidFill>
              </a:rPr>
              <a:t> Wilson, as well as various other National office liaisons on an effective restructuring of the chapter’s leadership committee, in addition to raising the expectations of each member in their own personal leadership development.</a:t>
            </a:r>
          </a:p>
          <a:p>
            <a:r>
              <a:rPr lang="en-US" dirty="0" smtClean="0">
                <a:solidFill>
                  <a:srgbClr val="FFFFFF"/>
                </a:solidFill>
              </a:rPr>
              <a:t>“Brothers in Action”</a:t>
            </a:r>
            <a:endParaRPr lang="en-US" dirty="0">
              <a:solidFill>
                <a:srgbClr val="FFFFFF"/>
              </a:solidFill>
            </a:endParaRPr>
          </a:p>
        </p:txBody>
      </p:sp>
    </p:spTree>
    <p:extLst>
      <p:ext uri="{BB962C8B-B14F-4D97-AF65-F5344CB8AC3E}">
        <p14:creationId xmlns:p14="http://schemas.microsoft.com/office/powerpoint/2010/main" val="8183982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233575_438503819591303_206576552_n.jpg"/>
          <p:cNvPicPr>
            <a:picLocks noGrp="1" noChangeAspect="1"/>
          </p:cNvPicPr>
          <p:nvPr>
            <p:ph idx="1"/>
          </p:nvPr>
        </p:nvPicPr>
        <p:blipFill>
          <a:blip r:embed="rId2">
            <a:extLst>
              <a:ext uri="{28A0092B-C50C-407E-A947-70E740481C1C}">
                <a14:useLocalDpi xmlns:a14="http://schemas.microsoft.com/office/drawing/2010/main" val="0"/>
              </a:ext>
            </a:extLst>
          </a:blip>
          <a:srcRect t="2765" b="2765"/>
          <a:stretch>
            <a:fillRect/>
          </a:stretch>
        </p:blipFill>
        <p:spPr>
          <a:xfrm>
            <a:off x="871207" y="269900"/>
            <a:ext cx="7431669" cy="5265533"/>
          </a:xfrm>
        </p:spPr>
      </p:pic>
    </p:spTree>
    <p:extLst>
      <p:ext uri="{BB962C8B-B14F-4D97-AF65-F5344CB8AC3E}">
        <p14:creationId xmlns:p14="http://schemas.microsoft.com/office/powerpoint/2010/main" val="38673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solidFill>
                  <a:srgbClr val="FFFFFF"/>
                </a:solidFill>
              </a:rPr>
              <a:t>Small group discussions/exercises</a:t>
            </a:r>
            <a:endParaRPr lang="en-US" dirty="0">
              <a:solidFill>
                <a:srgbClr val="FFFFFF"/>
              </a:solidFill>
            </a:endParaRPr>
          </a:p>
        </p:txBody>
      </p:sp>
      <p:pic>
        <p:nvPicPr>
          <p:cNvPr id="4" name="Content Placeholder 3" descr="533962_438503739591311_708353445_n.jp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a:xfrm>
            <a:off x="457200" y="951013"/>
            <a:ext cx="8229600" cy="4525963"/>
          </a:xfrm>
        </p:spPr>
      </p:pic>
    </p:spTree>
    <p:extLst>
      <p:ext uri="{BB962C8B-B14F-4D97-AF65-F5344CB8AC3E}">
        <p14:creationId xmlns:p14="http://schemas.microsoft.com/office/powerpoint/2010/main" val="119174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Restructuring</a:t>
            </a:r>
            <a:endParaRPr lang="en-US" dirty="0">
              <a:solidFill>
                <a:srgbClr val="FFFFFF"/>
              </a:solidFill>
            </a:endParaRPr>
          </a:p>
        </p:txBody>
      </p:sp>
      <p:sp>
        <p:nvSpPr>
          <p:cNvPr id="3" name="Content Placeholder 2"/>
          <p:cNvSpPr>
            <a:spLocks noGrp="1"/>
          </p:cNvSpPr>
          <p:nvPr>
            <p:ph idx="1"/>
          </p:nvPr>
        </p:nvSpPr>
        <p:spPr>
          <a:xfrm>
            <a:off x="457200" y="1255300"/>
            <a:ext cx="8229600" cy="4870863"/>
          </a:xfrm>
        </p:spPr>
        <p:txBody>
          <a:bodyPr/>
          <a:lstStyle/>
          <a:p>
            <a:r>
              <a:rPr lang="en-US" dirty="0" smtClean="0">
                <a:solidFill>
                  <a:srgbClr val="FFFFFF"/>
                </a:solidFill>
              </a:rPr>
              <a:t>Subcommittees within Leadership Development include:</a:t>
            </a:r>
          </a:p>
          <a:p>
            <a:pPr marL="514350" indent="-514350">
              <a:buFont typeface="+mj-lt"/>
              <a:buAutoNum type="arabicPeriod"/>
            </a:pPr>
            <a:r>
              <a:rPr lang="en-US" sz="2400" dirty="0" smtClean="0">
                <a:solidFill>
                  <a:srgbClr val="FFFFFF"/>
                </a:solidFill>
              </a:rPr>
              <a:t>Event planning/coordination (i.e. guest speakers, alumni workshops, ropes course retreats, regional conclave etc.)</a:t>
            </a:r>
          </a:p>
          <a:p>
            <a:pPr marL="0" indent="0">
              <a:buNone/>
            </a:pPr>
            <a:endParaRPr lang="en-US" sz="2400" dirty="0" smtClean="0">
              <a:solidFill>
                <a:srgbClr val="FFFFFF"/>
              </a:solidFill>
            </a:endParaRPr>
          </a:p>
          <a:p>
            <a:pPr marL="514350" indent="-514350">
              <a:buFont typeface="+mj-lt"/>
              <a:buAutoNum type="arabicPeriod"/>
            </a:pPr>
            <a:r>
              <a:rPr lang="en-US" sz="2400" dirty="0" smtClean="0">
                <a:solidFill>
                  <a:srgbClr val="FFFFFF"/>
                </a:solidFill>
              </a:rPr>
              <a:t>New Member Education </a:t>
            </a:r>
          </a:p>
          <a:p>
            <a:pPr marL="514350" indent="-514350">
              <a:buFont typeface="+mj-lt"/>
              <a:buAutoNum type="arabicPeriod"/>
            </a:pPr>
            <a:endParaRPr lang="en-US" sz="2400" dirty="0" smtClean="0">
              <a:solidFill>
                <a:srgbClr val="FFFFFF"/>
              </a:solidFill>
            </a:endParaRPr>
          </a:p>
          <a:p>
            <a:pPr marL="514350" indent="-514350">
              <a:buFont typeface="+mj-lt"/>
              <a:buAutoNum type="arabicPeriod"/>
            </a:pPr>
            <a:r>
              <a:rPr lang="en-US" sz="2400" dirty="0" smtClean="0">
                <a:solidFill>
                  <a:srgbClr val="FFFFFF"/>
                </a:solidFill>
              </a:rPr>
              <a:t>Campus involvement and </a:t>
            </a:r>
            <a:r>
              <a:rPr lang="en-US" sz="2400" dirty="0" err="1" smtClean="0">
                <a:solidFill>
                  <a:srgbClr val="FFFFFF"/>
                </a:solidFill>
              </a:rPr>
              <a:t>leadershi</a:t>
            </a:r>
            <a:endParaRPr lang="en-US" sz="2400" dirty="0" smtClean="0">
              <a:solidFill>
                <a:srgbClr val="FFFFFF"/>
              </a:solidFill>
            </a:endParaRPr>
          </a:p>
        </p:txBody>
      </p:sp>
    </p:spTree>
    <p:extLst>
      <p:ext uri="{BB962C8B-B14F-4D97-AF65-F5344CB8AC3E}">
        <p14:creationId xmlns:p14="http://schemas.microsoft.com/office/powerpoint/2010/main" val="3968991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Officer Transition</a:t>
            </a:r>
            <a:endParaRPr lang="en-US" dirty="0"/>
          </a:p>
        </p:txBody>
      </p:sp>
      <p:sp>
        <p:nvSpPr>
          <p:cNvPr id="3" name="Content Placeholder 2"/>
          <p:cNvSpPr>
            <a:spLocks noGrp="1"/>
          </p:cNvSpPr>
          <p:nvPr>
            <p:ph idx="1"/>
          </p:nvPr>
        </p:nvSpPr>
        <p:spPr/>
        <p:txBody>
          <a:bodyPr/>
          <a:lstStyle/>
          <a:p>
            <a:r>
              <a:rPr lang="en-US" dirty="0" smtClean="0"/>
              <a:t>Formal workshop to get new EC up to speed</a:t>
            </a:r>
          </a:p>
          <a:p>
            <a:r>
              <a:rPr lang="en-US" dirty="0" smtClean="0"/>
              <a:t>Moved 2014 elections earlier in the semester to improve transition</a:t>
            </a:r>
            <a:endParaRPr lang="en-US" dirty="0"/>
          </a:p>
        </p:txBody>
      </p:sp>
    </p:spTree>
    <p:extLst>
      <p:ext uri="{BB962C8B-B14F-4D97-AF65-F5344CB8AC3E}">
        <p14:creationId xmlns:p14="http://schemas.microsoft.com/office/powerpoint/2010/main" val="2499743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Types of events</a:t>
            </a:r>
            <a:endParaRPr lang="en-US" dirty="0">
              <a:solidFill>
                <a:srgbClr val="FFFFFF"/>
              </a:solidFill>
            </a:endParaRPr>
          </a:p>
        </p:txBody>
      </p:sp>
      <p:sp>
        <p:nvSpPr>
          <p:cNvPr id="3" name="Content Placeholder 2"/>
          <p:cNvSpPr>
            <a:spLocks noGrp="1"/>
          </p:cNvSpPr>
          <p:nvPr>
            <p:ph idx="1"/>
          </p:nvPr>
        </p:nvSpPr>
        <p:spPr/>
        <p:txBody>
          <a:bodyPr>
            <a:normAutofit/>
          </a:bodyPr>
          <a:lstStyle/>
          <a:p>
            <a:r>
              <a:rPr lang="en-US" sz="2800" dirty="0" smtClean="0">
                <a:solidFill>
                  <a:srgbClr val="FFFFFF"/>
                </a:solidFill>
              </a:rPr>
              <a:t>Guest Speaker Series </a:t>
            </a:r>
          </a:p>
          <a:p>
            <a:pPr>
              <a:buFont typeface="Wingdings" charset="2"/>
              <a:buChar char="Ø"/>
            </a:pPr>
            <a:r>
              <a:rPr lang="en-US" sz="2000" dirty="0" smtClean="0">
                <a:solidFill>
                  <a:srgbClr val="FFFFFF"/>
                </a:solidFill>
              </a:rPr>
              <a:t>including speakers such as, but not limited to, Lance </a:t>
            </a:r>
            <a:r>
              <a:rPr lang="en-US" sz="2000" dirty="0" err="1" smtClean="0">
                <a:solidFill>
                  <a:srgbClr val="FFFFFF"/>
                </a:solidFill>
              </a:rPr>
              <a:t>Drucker</a:t>
            </a:r>
            <a:r>
              <a:rPr lang="en-US" sz="2000" dirty="0" smtClean="0">
                <a:solidFill>
                  <a:srgbClr val="FFFFFF"/>
                </a:solidFill>
              </a:rPr>
              <a:t>—Brother </a:t>
            </a:r>
            <a:r>
              <a:rPr lang="en-US" sz="2000" dirty="0" err="1" smtClean="0">
                <a:solidFill>
                  <a:srgbClr val="FFFFFF"/>
                </a:solidFill>
              </a:rPr>
              <a:t>Drucker’s</a:t>
            </a:r>
            <a:r>
              <a:rPr lang="en-US" sz="2000" dirty="0" smtClean="0">
                <a:solidFill>
                  <a:srgbClr val="FFFFFF"/>
                </a:solidFill>
              </a:rPr>
              <a:t> father, and Craig Monaghan, Lehigh graduate ‘80 and ROTC</a:t>
            </a:r>
          </a:p>
          <a:p>
            <a:pPr marL="0" indent="0">
              <a:buNone/>
            </a:pPr>
            <a:endParaRPr lang="en-US" dirty="0" smtClean="0">
              <a:solidFill>
                <a:srgbClr val="FFFFFF"/>
              </a:solidFill>
            </a:endParaRPr>
          </a:p>
          <a:p>
            <a:pPr marL="0" indent="0">
              <a:buNone/>
            </a:pPr>
            <a:endParaRPr lang="en-US" dirty="0">
              <a:solidFill>
                <a:srgbClr val="FFFFFF"/>
              </a:solidFill>
            </a:endParaRPr>
          </a:p>
        </p:txBody>
      </p:sp>
      <p:pic>
        <p:nvPicPr>
          <p:cNvPr id="4" name="Picture 3" descr="1973339_520497288058622_416703728_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44" y="2940635"/>
            <a:ext cx="7430561" cy="3185528"/>
          </a:xfrm>
          <a:prstGeom prst="rect">
            <a:avLst/>
          </a:prstGeom>
        </p:spPr>
      </p:pic>
    </p:spTree>
    <p:extLst>
      <p:ext uri="{BB962C8B-B14F-4D97-AF65-F5344CB8AC3E}">
        <p14:creationId xmlns:p14="http://schemas.microsoft.com/office/powerpoint/2010/main" val="25279847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188"/>
            <a:ext cx="8229600" cy="1143000"/>
          </a:xfrm>
        </p:spPr>
        <p:txBody>
          <a:bodyPr>
            <a:normAutofit/>
          </a:bodyPr>
          <a:lstStyle/>
          <a:p>
            <a:r>
              <a:rPr lang="en-US" dirty="0" smtClean="0">
                <a:solidFill>
                  <a:srgbClr val="FFFFFF"/>
                </a:solidFill>
              </a:rPr>
              <a:t>Types of Events</a:t>
            </a:r>
            <a:endParaRPr lang="en-US" dirty="0">
              <a:solidFill>
                <a:srgbClr val="FFFFFF"/>
              </a:solidFill>
            </a:endParaRPr>
          </a:p>
        </p:txBody>
      </p:sp>
      <p:sp>
        <p:nvSpPr>
          <p:cNvPr id="3" name="Content Placeholder 2"/>
          <p:cNvSpPr>
            <a:spLocks noGrp="1"/>
          </p:cNvSpPr>
          <p:nvPr>
            <p:ph idx="1"/>
          </p:nvPr>
        </p:nvSpPr>
        <p:spPr>
          <a:xfrm>
            <a:off x="457200" y="1122386"/>
            <a:ext cx="8229600" cy="5331334"/>
          </a:xfrm>
        </p:spPr>
        <p:txBody>
          <a:bodyPr>
            <a:normAutofit fontScale="70000" lnSpcReduction="20000"/>
          </a:bodyPr>
          <a:lstStyle/>
          <a:p>
            <a:r>
              <a:rPr lang="en-US" sz="4000" dirty="0">
                <a:solidFill>
                  <a:srgbClr val="FFFFFF"/>
                </a:solidFill>
              </a:rPr>
              <a:t>Beta-Iota Chapter Rewards </a:t>
            </a:r>
            <a:r>
              <a:rPr lang="en-US" sz="4000" dirty="0" smtClean="0">
                <a:solidFill>
                  <a:srgbClr val="FFFFFF"/>
                </a:solidFill>
              </a:rPr>
              <a:t>Program</a:t>
            </a:r>
          </a:p>
          <a:p>
            <a:pPr>
              <a:buFont typeface="Wingdings" charset="2"/>
              <a:buChar char="Ø"/>
            </a:pPr>
            <a:r>
              <a:rPr lang="en-US" sz="2600" dirty="0" smtClean="0">
                <a:solidFill>
                  <a:srgbClr val="FFFFFF"/>
                </a:solidFill>
              </a:rPr>
              <a:t>Each semester each brother pays-in to an account set aside for prizes given to brothers that are voted things such as “Most improved brother, Highest GPA, Most community service, Excellence in Recruitment, and Most helpful, selfless and under recognized brother.</a:t>
            </a:r>
          </a:p>
          <a:p>
            <a:pPr>
              <a:buFont typeface="Wingdings" charset="2"/>
              <a:buChar char="Ø"/>
            </a:pPr>
            <a:r>
              <a:rPr lang="en-US" sz="2600" dirty="0">
                <a:solidFill>
                  <a:srgbClr val="FFFFFF"/>
                </a:solidFill>
              </a:rPr>
              <a:t>T</a:t>
            </a:r>
            <a:r>
              <a:rPr lang="en-US" sz="2600" dirty="0" smtClean="0">
                <a:solidFill>
                  <a:srgbClr val="FFFFFF"/>
                </a:solidFill>
              </a:rPr>
              <a:t>his semester’s awards recipients will be announced and given their prizes at the Father-Son golf outing in April.</a:t>
            </a:r>
            <a:endParaRPr lang="en-US" sz="2600" dirty="0">
              <a:solidFill>
                <a:srgbClr val="FFFFFF"/>
              </a:solidFill>
            </a:endParaRPr>
          </a:p>
          <a:p>
            <a:endParaRPr lang="en-US" sz="4000" dirty="0" smtClean="0">
              <a:solidFill>
                <a:srgbClr val="FFFFFF"/>
              </a:solidFill>
            </a:endParaRPr>
          </a:p>
          <a:p>
            <a:r>
              <a:rPr lang="en-US" sz="4000" dirty="0" smtClean="0">
                <a:solidFill>
                  <a:srgbClr val="FFFFFF"/>
                </a:solidFill>
              </a:rPr>
              <a:t>Shadowing and Mentorship program </a:t>
            </a:r>
          </a:p>
          <a:p>
            <a:pPr>
              <a:buFont typeface="Wingdings" charset="2"/>
              <a:buChar char="Ø"/>
            </a:pPr>
            <a:r>
              <a:rPr lang="en-US" sz="2900" dirty="0">
                <a:solidFill>
                  <a:srgbClr val="FFFFFF"/>
                </a:solidFill>
              </a:rPr>
              <a:t>G</a:t>
            </a:r>
            <a:r>
              <a:rPr lang="en-US" sz="2900" dirty="0" smtClean="0">
                <a:solidFill>
                  <a:srgbClr val="FFFFFF"/>
                </a:solidFill>
              </a:rPr>
              <a:t>oes hand in hand with the Scholarship program incorporated to “team-up” new members and underclassmen with older brothers with similar interests, majors, clubs, teams, etc.</a:t>
            </a:r>
          </a:p>
          <a:p>
            <a:pPr marL="0" indent="0">
              <a:buNone/>
            </a:pPr>
            <a:endParaRPr lang="en-US" sz="4000" dirty="0" smtClean="0">
              <a:solidFill>
                <a:srgbClr val="FFFFFF"/>
              </a:solidFill>
            </a:endParaRPr>
          </a:p>
          <a:p>
            <a:r>
              <a:rPr lang="en-US" sz="4000" dirty="0" smtClean="0">
                <a:solidFill>
                  <a:srgbClr val="FFFFFF"/>
                </a:solidFill>
              </a:rPr>
              <a:t>“</a:t>
            </a:r>
            <a:r>
              <a:rPr lang="en-US" sz="4000" dirty="0">
                <a:solidFill>
                  <a:srgbClr val="FFFFFF"/>
                </a:solidFill>
              </a:rPr>
              <a:t>Kappa Sigma </a:t>
            </a:r>
            <a:r>
              <a:rPr lang="en-US" sz="4000" dirty="0" err="1">
                <a:solidFill>
                  <a:srgbClr val="FFFFFF"/>
                </a:solidFill>
              </a:rPr>
              <a:t>Kup</a:t>
            </a:r>
            <a:r>
              <a:rPr lang="en-US" sz="4000" dirty="0" smtClean="0">
                <a:solidFill>
                  <a:srgbClr val="FFFFFF"/>
                </a:solidFill>
              </a:rPr>
              <a:t>”</a:t>
            </a:r>
          </a:p>
          <a:p>
            <a:pPr>
              <a:buFont typeface="Wingdings" charset="2"/>
              <a:buChar char="Ø"/>
            </a:pPr>
            <a:r>
              <a:rPr lang="en-US" sz="2900" dirty="0" smtClean="0">
                <a:solidFill>
                  <a:srgbClr val="FFFFFF"/>
                </a:solidFill>
              </a:rPr>
              <a:t>Weekly </a:t>
            </a:r>
            <a:r>
              <a:rPr lang="en-US" sz="2900" dirty="0">
                <a:solidFill>
                  <a:srgbClr val="FFFFFF"/>
                </a:solidFill>
              </a:rPr>
              <a:t>Saturday afternoon competitions between floors in the chapter house. New members were added to teams during second semester.</a:t>
            </a: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845963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solidFill>
                  <a:srgbClr val="FFFFFF"/>
                </a:solidFill>
              </a:rPr>
              <a:t>Types of Events</a:t>
            </a:r>
            <a:endParaRPr lang="en-US" dirty="0">
              <a:solidFill>
                <a:srgbClr val="FFFFFF"/>
              </a:solidFill>
            </a:endParaRPr>
          </a:p>
        </p:txBody>
      </p:sp>
      <p:sp>
        <p:nvSpPr>
          <p:cNvPr id="3" name="Content Placeholder 2"/>
          <p:cNvSpPr>
            <a:spLocks noGrp="1"/>
          </p:cNvSpPr>
          <p:nvPr>
            <p:ph idx="1"/>
          </p:nvPr>
        </p:nvSpPr>
        <p:spPr>
          <a:xfrm>
            <a:off x="457200" y="989359"/>
            <a:ext cx="8229600" cy="5198532"/>
          </a:xfrm>
        </p:spPr>
        <p:txBody>
          <a:bodyPr/>
          <a:lstStyle/>
          <a:p>
            <a:r>
              <a:rPr lang="en-US" sz="2800" dirty="0" smtClean="0">
                <a:solidFill>
                  <a:srgbClr val="FFFFFF"/>
                </a:solidFill>
              </a:rPr>
              <a:t>Ropes </a:t>
            </a:r>
            <a:r>
              <a:rPr lang="en-US" sz="2800" dirty="0">
                <a:solidFill>
                  <a:srgbClr val="FFFFFF"/>
                </a:solidFill>
              </a:rPr>
              <a:t>Course </a:t>
            </a:r>
            <a:r>
              <a:rPr lang="en-US" sz="2800" dirty="0" smtClean="0">
                <a:solidFill>
                  <a:srgbClr val="FFFFFF"/>
                </a:solidFill>
              </a:rPr>
              <a:t>retreat</a:t>
            </a:r>
          </a:p>
          <a:p>
            <a:pPr>
              <a:buFont typeface="Wingdings" charset="2"/>
              <a:buChar char="Ø"/>
            </a:pPr>
            <a:r>
              <a:rPr lang="en-US" dirty="0" smtClean="0">
                <a:solidFill>
                  <a:srgbClr val="FFFFFF"/>
                </a:solidFill>
              </a:rPr>
              <a:t> </a:t>
            </a:r>
            <a:r>
              <a:rPr lang="en-US" sz="2000" dirty="0" smtClean="0">
                <a:solidFill>
                  <a:srgbClr val="FFFFFF"/>
                </a:solidFill>
              </a:rPr>
              <a:t>teambuilding</a:t>
            </a:r>
            <a:r>
              <a:rPr lang="en-US" sz="2000" dirty="0">
                <a:solidFill>
                  <a:srgbClr val="FFFFFF"/>
                </a:solidFill>
              </a:rPr>
              <a:t>, bonding, and leadership developing exercises and </a:t>
            </a:r>
            <a:r>
              <a:rPr lang="en-US" sz="2000" dirty="0" smtClean="0">
                <a:solidFill>
                  <a:srgbClr val="FFFFFF"/>
                </a:solidFill>
              </a:rPr>
              <a:t>games</a:t>
            </a:r>
          </a:p>
          <a:p>
            <a:endParaRPr lang="en-US" dirty="0">
              <a:solidFill>
                <a:srgbClr val="FFFFFF"/>
              </a:solidFill>
            </a:endParaRPr>
          </a:p>
          <a:p>
            <a:pPr marL="0" indent="0">
              <a:buNone/>
            </a:pPr>
            <a:endParaRPr lang="en-US" dirty="0">
              <a:solidFill>
                <a:srgbClr val="FFFFFF"/>
              </a:solidFill>
            </a:endParaRPr>
          </a:p>
          <a:p>
            <a:endParaRPr lang="en-US" dirty="0"/>
          </a:p>
        </p:txBody>
      </p:sp>
      <p:pic>
        <p:nvPicPr>
          <p:cNvPr id="5" name="Picture 4" descr="unnam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093" y="2058929"/>
            <a:ext cx="6024630" cy="4518473"/>
          </a:xfrm>
          <a:prstGeom prst="rect">
            <a:avLst/>
          </a:prstGeom>
        </p:spPr>
      </p:pic>
    </p:spTree>
    <p:extLst>
      <p:ext uri="{BB962C8B-B14F-4D97-AF65-F5344CB8AC3E}">
        <p14:creationId xmlns:p14="http://schemas.microsoft.com/office/powerpoint/2010/main" val="16984211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FFFF"/>
                </a:solidFill>
              </a:rPr>
              <a:t>Liberty District Regional Conclave</a:t>
            </a:r>
            <a:endParaRPr lang="en-US" dirty="0">
              <a:solidFill>
                <a:srgbClr val="FFFFFF"/>
              </a:solidFill>
            </a:endParaRPr>
          </a:p>
        </p:txBody>
      </p:sp>
      <p:sp>
        <p:nvSpPr>
          <p:cNvPr id="3" name="Content Placeholder 2"/>
          <p:cNvSpPr>
            <a:spLocks noGrp="1"/>
          </p:cNvSpPr>
          <p:nvPr>
            <p:ph idx="1"/>
          </p:nvPr>
        </p:nvSpPr>
        <p:spPr>
          <a:xfrm>
            <a:off x="457200" y="1181460"/>
            <a:ext cx="8229600" cy="4944704"/>
          </a:xfrm>
        </p:spPr>
        <p:txBody>
          <a:bodyPr>
            <a:normAutofit/>
          </a:bodyPr>
          <a:lstStyle/>
          <a:p>
            <a:r>
              <a:rPr lang="en-US" dirty="0" smtClean="0">
                <a:solidFill>
                  <a:srgbClr val="FFFFFF"/>
                </a:solidFill>
              </a:rPr>
              <a:t>2014 Regional Conclave was held at Lehigh</a:t>
            </a:r>
          </a:p>
          <a:p>
            <a:pPr lvl="1">
              <a:buFont typeface="Wingdings" charset="2"/>
              <a:buChar char="Ø"/>
            </a:pPr>
            <a:r>
              <a:rPr lang="en-US" sz="1600" dirty="0" smtClean="0">
                <a:solidFill>
                  <a:srgbClr val="FFFFFF"/>
                </a:solidFill>
              </a:rPr>
              <a:t>Subcommittee applied for, was accepted, and began planning the leadership conference starting in October.</a:t>
            </a:r>
          </a:p>
          <a:p>
            <a:pPr lvl="1">
              <a:buFont typeface="Wingdings" charset="2"/>
              <a:buChar char="Ø"/>
            </a:pPr>
            <a:r>
              <a:rPr lang="en-US" sz="1600" dirty="0" smtClean="0">
                <a:solidFill>
                  <a:srgbClr val="FFFFFF"/>
                </a:solidFill>
              </a:rPr>
              <a:t>Hosted over 200 Kappa Sigma brothers from 12 nearby chapters including 1 colony (Westchester University)</a:t>
            </a:r>
          </a:p>
          <a:p>
            <a:pPr lvl="1">
              <a:buFont typeface="Wingdings" charset="2"/>
              <a:buChar char="Ø"/>
            </a:pPr>
            <a:r>
              <a:rPr lang="en-US" sz="1600" dirty="0" smtClean="0">
                <a:solidFill>
                  <a:srgbClr val="FFFFFF"/>
                </a:solidFill>
              </a:rPr>
              <a:t>About a dozen guest Speakers came from all over the country including District Grand Master, Christian </a:t>
            </a:r>
            <a:r>
              <a:rPr lang="en-US" sz="1600" dirty="0" err="1" smtClean="0">
                <a:solidFill>
                  <a:srgbClr val="FFFFFF"/>
                </a:solidFill>
              </a:rPr>
              <a:t>Nasciemento</a:t>
            </a:r>
            <a:r>
              <a:rPr lang="en-US" sz="1600" dirty="0" smtClean="0">
                <a:solidFill>
                  <a:srgbClr val="FFFFFF"/>
                </a:solidFill>
              </a:rPr>
              <a:t> of Philadelphia, Worthy Grand Procurator, Derek </a:t>
            </a:r>
            <a:r>
              <a:rPr lang="en-US" sz="1600" dirty="0" err="1" smtClean="0">
                <a:solidFill>
                  <a:srgbClr val="FFFFFF"/>
                </a:solidFill>
              </a:rPr>
              <a:t>Marchman</a:t>
            </a:r>
            <a:r>
              <a:rPr lang="en-US" sz="1600" dirty="0" smtClean="0">
                <a:solidFill>
                  <a:srgbClr val="FFFFFF"/>
                </a:solidFill>
              </a:rPr>
              <a:t> from Georgia, and Executive Director, </a:t>
            </a:r>
            <a:r>
              <a:rPr lang="en-US" sz="1600" dirty="0" err="1" smtClean="0">
                <a:solidFill>
                  <a:srgbClr val="FFFFFF"/>
                </a:solidFill>
              </a:rPr>
              <a:t>Mic</a:t>
            </a:r>
            <a:r>
              <a:rPr lang="en-US" sz="1600" dirty="0" smtClean="0">
                <a:solidFill>
                  <a:srgbClr val="FFFFFF"/>
                </a:solidFill>
              </a:rPr>
              <a:t> Wilson from Virginia.</a:t>
            </a:r>
          </a:p>
          <a:p>
            <a:pPr marL="0" indent="0">
              <a:buNone/>
            </a:pPr>
            <a:endParaRPr lang="en-US" u="sng" dirty="0" smtClean="0">
              <a:solidFill>
                <a:srgbClr val="FFFFFF"/>
              </a:solidFill>
            </a:endParaRPr>
          </a:p>
          <a:p>
            <a:pPr marL="0" indent="0">
              <a:buNone/>
            </a:pPr>
            <a:endParaRPr lang="en-US" u="sng" dirty="0">
              <a:solidFill>
                <a:srgbClr val="FFFFFF"/>
              </a:solidFill>
            </a:endParaRPr>
          </a:p>
        </p:txBody>
      </p:sp>
    </p:spTree>
    <p:extLst>
      <p:ext uri="{BB962C8B-B14F-4D97-AF65-F5344CB8AC3E}">
        <p14:creationId xmlns:p14="http://schemas.microsoft.com/office/powerpoint/2010/main" val="21082975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651"/>
            <a:ext cx="8229600" cy="1143000"/>
          </a:xfrm>
        </p:spPr>
        <p:txBody>
          <a:bodyPr>
            <a:normAutofit/>
          </a:bodyPr>
          <a:lstStyle/>
          <a:p>
            <a:r>
              <a:rPr lang="en-US" dirty="0" smtClean="0">
                <a:solidFill>
                  <a:srgbClr val="FFFFFF"/>
                </a:solidFill>
              </a:rPr>
              <a:t>Liberty District Regional Conclave</a:t>
            </a:r>
            <a:endParaRPr lang="en-US" dirty="0">
              <a:solidFill>
                <a:srgbClr val="FFFFFF"/>
              </a:solidFill>
            </a:endParaRPr>
          </a:p>
        </p:txBody>
      </p:sp>
      <p:sp>
        <p:nvSpPr>
          <p:cNvPr id="3" name="Content Placeholder 2"/>
          <p:cNvSpPr>
            <a:spLocks noGrp="1"/>
          </p:cNvSpPr>
          <p:nvPr>
            <p:ph idx="1"/>
          </p:nvPr>
        </p:nvSpPr>
        <p:spPr>
          <a:xfrm>
            <a:off x="457200" y="930400"/>
            <a:ext cx="8229600" cy="5195764"/>
          </a:xfrm>
        </p:spPr>
        <p:txBody>
          <a:bodyPr/>
          <a:lstStyle/>
          <a:p>
            <a:r>
              <a:rPr lang="en-US" sz="2000" dirty="0">
                <a:solidFill>
                  <a:srgbClr val="FFFFFF"/>
                </a:solidFill>
              </a:rPr>
              <a:t>Topics covered included “How to be a better man”, “A Better Cause”, “What makes a Kappa Sigma a life-long leader?”, “Effective recruiting of the best and brightest” and a Careers seminar, which was ran by prominent Kappa Sigma Alumni speaking about “Do’s and Don’ts” of resumes, cover letters, and interviews. </a:t>
            </a:r>
          </a:p>
          <a:p>
            <a:pPr marL="0" indent="0">
              <a:buNone/>
            </a:pPr>
            <a:endParaRPr lang="en-US" dirty="0"/>
          </a:p>
        </p:txBody>
      </p:sp>
      <p:pic>
        <p:nvPicPr>
          <p:cNvPr id="4" name="Picture 3" descr="1656413_510755729032778_1359208441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196" y="2595153"/>
            <a:ext cx="6545140" cy="4144702"/>
          </a:xfrm>
          <a:prstGeom prst="rect">
            <a:avLst/>
          </a:prstGeom>
        </p:spPr>
      </p:pic>
    </p:spTree>
    <p:extLst>
      <p:ext uri="{BB962C8B-B14F-4D97-AF65-F5344CB8AC3E}">
        <p14:creationId xmlns:p14="http://schemas.microsoft.com/office/powerpoint/2010/main" val="2845576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Campus Involvement</a:t>
            </a:r>
            <a:endParaRPr lang="en-US" dirty="0">
              <a:solidFill>
                <a:srgbClr val="FFFFFF"/>
              </a:solidFill>
            </a:endParaRPr>
          </a:p>
        </p:txBody>
      </p:sp>
      <p:sp>
        <p:nvSpPr>
          <p:cNvPr id="3" name="Content Placeholder 2"/>
          <p:cNvSpPr>
            <a:spLocks noGrp="1"/>
          </p:cNvSpPr>
          <p:nvPr>
            <p:ph idx="1"/>
          </p:nvPr>
        </p:nvSpPr>
        <p:spPr>
          <a:xfrm>
            <a:off x="457200" y="1210996"/>
            <a:ext cx="8229600" cy="4915168"/>
          </a:xfrm>
        </p:spPr>
        <p:txBody>
          <a:bodyPr>
            <a:normAutofit lnSpcReduction="10000"/>
          </a:bodyPr>
          <a:lstStyle/>
          <a:p>
            <a:r>
              <a:rPr lang="en-US" dirty="0" smtClean="0">
                <a:solidFill>
                  <a:srgbClr val="FFFFFF"/>
                </a:solidFill>
              </a:rPr>
              <a:t>Shortly after we met with </a:t>
            </a:r>
            <a:r>
              <a:rPr lang="en-US" dirty="0" err="1" smtClean="0">
                <a:solidFill>
                  <a:srgbClr val="FFFFFF"/>
                </a:solidFill>
              </a:rPr>
              <a:t>Mic</a:t>
            </a:r>
            <a:r>
              <a:rPr lang="en-US" dirty="0" smtClean="0">
                <a:solidFill>
                  <a:srgbClr val="FFFFFF"/>
                </a:solidFill>
              </a:rPr>
              <a:t> Wilson, a new expectation for 100% of brothers to be actively involved in at least one team, club, or office on campus went into effect and was successful. </a:t>
            </a:r>
          </a:p>
          <a:p>
            <a:r>
              <a:rPr lang="en-US" dirty="0" smtClean="0">
                <a:solidFill>
                  <a:srgbClr val="FFFFFF"/>
                </a:solidFill>
              </a:rPr>
              <a:t>On top of this goal, our chapter set our sights even higher—striving for at least 15% of brothers to hold some sort of leadership, or elected, roles in their clubs, which is an on-going aspiration.</a:t>
            </a:r>
          </a:p>
        </p:txBody>
      </p:sp>
    </p:spTree>
    <p:extLst>
      <p:ext uri="{BB962C8B-B14F-4D97-AF65-F5344CB8AC3E}">
        <p14:creationId xmlns:p14="http://schemas.microsoft.com/office/powerpoint/2010/main" val="33945280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651"/>
            <a:ext cx="8229600" cy="1143000"/>
          </a:xfrm>
        </p:spPr>
        <p:txBody>
          <a:bodyPr>
            <a:normAutofit fontScale="90000"/>
          </a:bodyPr>
          <a:lstStyle/>
          <a:p>
            <a:r>
              <a:rPr lang="en-US" dirty="0" smtClean="0">
                <a:solidFill>
                  <a:srgbClr val="FFFFFF"/>
                </a:solidFill>
              </a:rPr>
              <a:t>Campus Involvement:</a:t>
            </a:r>
            <a:br>
              <a:rPr lang="en-US" dirty="0" smtClean="0">
                <a:solidFill>
                  <a:srgbClr val="FFFFFF"/>
                </a:solidFill>
              </a:rPr>
            </a:br>
            <a:r>
              <a:rPr lang="en-US" dirty="0" smtClean="0">
                <a:solidFill>
                  <a:srgbClr val="FFFFFF"/>
                </a:solidFill>
              </a:rPr>
              <a:t>Leadership Roles</a:t>
            </a:r>
            <a:endParaRPr lang="en-US" dirty="0">
              <a:solidFill>
                <a:srgbClr val="FFFFFF"/>
              </a:solidFill>
            </a:endParaRPr>
          </a:p>
        </p:txBody>
      </p:sp>
      <p:sp>
        <p:nvSpPr>
          <p:cNvPr id="3" name="Content Placeholder 2"/>
          <p:cNvSpPr>
            <a:spLocks noGrp="1"/>
          </p:cNvSpPr>
          <p:nvPr>
            <p:ph idx="1"/>
          </p:nvPr>
        </p:nvSpPr>
        <p:spPr>
          <a:xfrm>
            <a:off x="457200" y="1137154"/>
            <a:ext cx="8229600" cy="4989009"/>
          </a:xfrm>
        </p:spPr>
        <p:txBody>
          <a:bodyPr>
            <a:normAutofit fontScale="92500" lnSpcReduction="10000"/>
          </a:bodyPr>
          <a:lstStyle/>
          <a:p>
            <a:r>
              <a:rPr lang="en-US" sz="2800" dirty="0" err="1" smtClean="0">
                <a:solidFill>
                  <a:srgbClr val="FFFFFF"/>
                </a:solidFill>
              </a:rPr>
              <a:t>Interfraternity</a:t>
            </a:r>
            <a:r>
              <a:rPr lang="en-US" sz="2800" dirty="0" smtClean="0">
                <a:solidFill>
                  <a:srgbClr val="FFFFFF"/>
                </a:solidFill>
              </a:rPr>
              <a:t> Council</a:t>
            </a:r>
          </a:p>
          <a:p>
            <a:pPr lvl="1">
              <a:buFont typeface="Wingdings" charset="2"/>
              <a:buChar char="Ø"/>
            </a:pPr>
            <a:r>
              <a:rPr lang="en-US" sz="2400" dirty="0" smtClean="0">
                <a:solidFill>
                  <a:srgbClr val="FFFFFF"/>
                </a:solidFill>
              </a:rPr>
              <a:t>Communications Chairman</a:t>
            </a:r>
          </a:p>
          <a:p>
            <a:r>
              <a:rPr lang="en-US" sz="2800" dirty="0" smtClean="0">
                <a:solidFill>
                  <a:srgbClr val="FFFFFF"/>
                </a:solidFill>
              </a:rPr>
              <a:t>Greek Emerging Leaders</a:t>
            </a:r>
          </a:p>
          <a:p>
            <a:r>
              <a:rPr lang="en-US" sz="2800" dirty="0">
                <a:solidFill>
                  <a:srgbClr val="FFFFFF"/>
                </a:solidFill>
              </a:rPr>
              <a:t>Brown &amp; White: Lehigh’s student </a:t>
            </a:r>
            <a:r>
              <a:rPr lang="en-US" sz="2800" dirty="0" smtClean="0">
                <a:solidFill>
                  <a:srgbClr val="FFFFFF"/>
                </a:solidFill>
              </a:rPr>
              <a:t>newspaper</a:t>
            </a:r>
          </a:p>
          <a:p>
            <a:pPr lvl="1">
              <a:buFont typeface="Wingdings" charset="2"/>
              <a:buChar char="Ø"/>
            </a:pPr>
            <a:r>
              <a:rPr lang="en-US" sz="2400" dirty="0" smtClean="0">
                <a:solidFill>
                  <a:srgbClr val="FFFFFF"/>
                </a:solidFill>
              </a:rPr>
              <a:t>Chief Editor (Sports)</a:t>
            </a:r>
          </a:p>
          <a:p>
            <a:r>
              <a:rPr lang="en-US" sz="2800" dirty="0" smtClean="0">
                <a:solidFill>
                  <a:srgbClr val="FFFFFF"/>
                </a:solidFill>
              </a:rPr>
              <a:t>Lehigh Friends of Israel</a:t>
            </a:r>
          </a:p>
          <a:p>
            <a:pPr lvl="1">
              <a:buFont typeface="Wingdings" charset="2"/>
              <a:buChar char="Ø"/>
            </a:pPr>
            <a:r>
              <a:rPr lang="en-US" sz="2400" dirty="0" smtClean="0">
                <a:solidFill>
                  <a:srgbClr val="FFFFFF"/>
                </a:solidFill>
              </a:rPr>
              <a:t>President, and Founder</a:t>
            </a:r>
          </a:p>
          <a:p>
            <a:r>
              <a:rPr lang="en-US" sz="2800" dirty="0">
                <a:solidFill>
                  <a:srgbClr val="FFFFFF"/>
                </a:solidFill>
              </a:rPr>
              <a:t>Institute of Industrial Engineers (IIE</a:t>
            </a:r>
            <a:r>
              <a:rPr lang="en-US" sz="2800" dirty="0" smtClean="0">
                <a:solidFill>
                  <a:srgbClr val="FFFFFF"/>
                </a:solidFill>
              </a:rPr>
              <a:t>)</a:t>
            </a:r>
          </a:p>
          <a:p>
            <a:pPr lvl="1">
              <a:buFont typeface="Wingdings" charset="2"/>
              <a:buChar char="Ø"/>
            </a:pPr>
            <a:r>
              <a:rPr lang="en-US" sz="2400" dirty="0" smtClean="0">
                <a:solidFill>
                  <a:srgbClr val="FFFFFF"/>
                </a:solidFill>
              </a:rPr>
              <a:t>President</a:t>
            </a:r>
          </a:p>
          <a:p>
            <a:r>
              <a:rPr lang="en-US" sz="2800" dirty="0" err="1">
                <a:solidFill>
                  <a:srgbClr val="FFFFFF"/>
                </a:solidFill>
              </a:rPr>
              <a:t>Tamid</a:t>
            </a:r>
            <a:r>
              <a:rPr lang="en-US" sz="2800" dirty="0">
                <a:solidFill>
                  <a:srgbClr val="FFFFFF"/>
                </a:solidFill>
              </a:rPr>
              <a:t> Israel Investments Club</a:t>
            </a:r>
          </a:p>
          <a:p>
            <a:pPr lvl="1">
              <a:buFont typeface="Wingdings" charset="2"/>
              <a:buChar char="Ø"/>
            </a:pPr>
            <a:r>
              <a:rPr lang="en-US" sz="2200" dirty="0">
                <a:solidFill>
                  <a:srgbClr val="FFFFFF"/>
                </a:solidFill>
              </a:rPr>
              <a:t>Founder &amp; VP of Internal Affairs</a:t>
            </a:r>
          </a:p>
          <a:p>
            <a:pPr lvl="1">
              <a:buFont typeface="Wingdings" charset="2"/>
              <a:buChar char="Ø"/>
            </a:pPr>
            <a:r>
              <a:rPr lang="en-US" sz="2200" dirty="0">
                <a:solidFill>
                  <a:srgbClr val="FFFFFF"/>
                </a:solidFill>
              </a:rPr>
              <a:t>Utilities Section Leader</a:t>
            </a:r>
          </a:p>
          <a:p>
            <a:pPr lvl="1">
              <a:buFont typeface="Wingdings" charset="2"/>
              <a:buChar char="Ø"/>
            </a:pPr>
            <a:endParaRPr lang="en-US" sz="2400" dirty="0" smtClean="0">
              <a:solidFill>
                <a:srgbClr val="FFFFFF"/>
              </a:solidFill>
            </a:endParaRPr>
          </a:p>
          <a:p>
            <a:endParaRPr lang="en-US" dirty="0" smtClean="0">
              <a:solidFill>
                <a:srgbClr val="FFFFFF"/>
              </a:solidFill>
            </a:endParaRPr>
          </a:p>
          <a:p>
            <a:endParaRPr lang="en-US" dirty="0" smtClean="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9375495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346"/>
            <a:ext cx="8229600" cy="1143000"/>
          </a:xfrm>
        </p:spPr>
        <p:txBody>
          <a:bodyPr>
            <a:normAutofit fontScale="90000"/>
          </a:bodyPr>
          <a:lstStyle/>
          <a:p>
            <a:r>
              <a:rPr lang="en-US" dirty="0">
                <a:solidFill>
                  <a:srgbClr val="FFFFFF"/>
                </a:solidFill>
              </a:rPr>
              <a:t>Campus Involvement:</a:t>
            </a:r>
            <a:br>
              <a:rPr lang="en-US" dirty="0">
                <a:solidFill>
                  <a:srgbClr val="FFFFFF"/>
                </a:solidFill>
              </a:rPr>
            </a:br>
            <a:r>
              <a:rPr lang="en-US" dirty="0">
                <a:solidFill>
                  <a:srgbClr val="FFFFFF"/>
                </a:solidFill>
              </a:rPr>
              <a:t>Leadership Roles</a:t>
            </a:r>
            <a:endParaRPr lang="en-US" dirty="0"/>
          </a:p>
        </p:txBody>
      </p:sp>
      <p:sp>
        <p:nvSpPr>
          <p:cNvPr id="3" name="Content Placeholder 2"/>
          <p:cNvSpPr>
            <a:spLocks noGrp="1"/>
          </p:cNvSpPr>
          <p:nvPr>
            <p:ph idx="1"/>
          </p:nvPr>
        </p:nvSpPr>
        <p:spPr>
          <a:xfrm>
            <a:off x="457200" y="1181346"/>
            <a:ext cx="8229600" cy="4944817"/>
          </a:xfrm>
        </p:spPr>
        <p:txBody>
          <a:bodyPr>
            <a:normAutofit fontScale="85000" lnSpcReduction="20000"/>
          </a:bodyPr>
          <a:lstStyle/>
          <a:p>
            <a:r>
              <a:rPr lang="en-US" dirty="0" err="1" smtClean="0">
                <a:solidFill>
                  <a:srgbClr val="FFFFFF"/>
                </a:solidFill>
              </a:rPr>
              <a:t>Chabad</a:t>
            </a:r>
            <a:r>
              <a:rPr lang="en-US" dirty="0" smtClean="0">
                <a:solidFill>
                  <a:srgbClr val="FFFFFF"/>
                </a:solidFill>
              </a:rPr>
              <a:t> </a:t>
            </a:r>
            <a:r>
              <a:rPr lang="en-US" dirty="0">
                <a:solidFill>
                  <a:srgbClr val="FFFFFF"/>
                </a:solidFill>
              </a:rPr>
              <a:t>at </a:t>
            </a:r>
            <a:r>
              <a:rPr lang="en-US" dirty="0" smtClean="0">
                <a:solidFill>
                  <a:srgbClr val="FFFFFF"/>
                </a:solidFill>
              </a:rPr>
              <a:t>Lehigh</a:t>
            </a:r>
          </a:p>
          <a:p>
            <a:pPr lvl="1">
              <a:buFont typeface="Wingdings" charset="2"/>
              <a:buChar char="Ø"/>
            </a:pPr>
            <a:r>
              <a:rPr lang="en-US" dirty="0">
                <a:solidFill>
                  <a:srgbClr val="FFFFFF"/>
                </a:solidFill>
              </a:rPr>
              <a:t>Greek Life Coordinator</a:t>
            </a:r>
          </a:p>
          <a:p>
            <a:r>
              <a:rPr lang="en-US" dirty="0">
                <a:solidFill>
                  <a:srgbClr val="FFFFFF"/>
                </a:solidFill>
              </a:rPr>
              <a:t>Business Careers in Entertainment </a:t>
            </a:r>
            <a:r>
              <a:rPr lang="en-US" dirty="0" smtClean="0">
                <a:solidFill>
                  <a:srgbClr val="FFFFFF"/>
                </a:solidFill>
              </a:rPr>
              <a:t>Club</a:t>
            </a:r>
          </a:p>
          <a:p>
            <a:pPr lvl="1">
              <a:buFont typeface="Wingdings" charset="2"/>
              <a:buChar char="Ø"/>
            </a:pPr>
            <a:r>
              <a:rPr lang="en-US" dirty="0">
                <a:solidFill>
                  <a:srgbClr val="FFFFFF"/>
                </a:solidFill>
              </a:rPr>
              <a:t>Vice President</a:t>
            </a:r>
          </a:p>
          <a:p>
            <a:r>
              <a:rPr lang="en-US" dirty="0">
                <a:solidFill>
                  <a:srgbClr val="FFFFFF"/>
                </a:solidFill>
              </a:rPr>
              <a:t>Fusion Studio </a:t>
            </a:r>
            <a:r>
              <a:rPr lang="en-US" dirty="0" smtClean="0">
                <a:solidFill>
                  <a:srgbClr val="FFFFFF"/>
                </a:solidFill>
              </a:rPr>
              <a:t>Club</a:t>
            </a:r>
          </a:p>
          <a:p>
            <a:pPr lvl="1">
              <a:buFont typeface="Wingdings" charset="2"/>
              <a:buChar char="Ø"/>
            </a:pPr>
            <a:r>
              <a:rPr lang="en-US" dirty="0" smtClean="0">
                <a:solidFill>
                  <a:srgbClr val="FFFFFF"/>
                </a:solidFill>
              </a:rPr>
              <a:t>Chief Designer</a:t>
            </a:r>
            <a:endParaRPr lang="en-US" dirty="0">
              <a:solidFill>
                <a:srgbClr val="FFFFFF"/>
              </a:solidFill>
            </a:endParaRPr>
          </a:p>
          <a:p>
            <a:r>
              <a:rPr lang="en-US" dirty="0">
                <a:solidFill>
                  <a:srgbClr val="FFFFFF"/>
                </a:solidFill>
              </a:rPr>
              <a:t>Division 1 Club-Varsity Ice Hockey </a:t>
            </a:r>
            <a:r>
              <a:rPr lang="en-US" dirty="0" smtClean="0">
                <a:solidFill>
                  <a:srgbClr val="FFFFFF"/>
                </a:solidFill>
              </a:rPr>
              <a:t>Team</a:t>
            </a:r>
          </a:p>
          <a:p>
            <a:pPr lvl="1">
              <a:buFont typeface="Wingdings" charset="2"/>
              <a:buChar char="Ø"/>
            </a:pPr>
            <a:r>
              <a:rPr lang="en-US" dirty="0" smtClean="0">
                <a:solidFill>
                  <a:srgbClr val="FFFFFF"/>
                </a:solidFill>
              </a:rPr>
              <a:t>Incoming, and Outgoing President and Treasurer</a:t>
            </a:r>
            <a:endParaRPr lang="en-US" dirty="0">
              <a:solidFill>
                <a:srgbClr val="FFFFFF"/>
              </a:solidFill>
            </a:endParaRPr>
          </a:p>
          <a:p>
            <a:r>
              <a:rPr lang="en-US" dirty="0">
                <a:solidFill>
                  <a:srgbClr val="FFFFFF"/>
                </a:solidFill>
              </a:rPr>
              <a:t>Club-Varsity Ski </a:t>
            </a:r>
            <a:r>
              <a:rPr lang="en-US" dirty="0" smtClean="0">
                <a:solidFill>
                  <a:srgbClr val="FFFFFF"/>
                </a:solidFill>
              </a:rPr>
              <a:t>Team</a:t>
            </a:r>
          </a:p>
          <a:p>
            <a:pPr lvl="1">
              <a:buFont typeface="Wingdings" charset="2"/>
              <a:buChar char="Ø"/>
            </a:pPr>
            <a:r>
              <a:rPr lang="en-US" dirty="0" smtClean="0">
                <a:solidFill>
                  <a:srgbClr val="FFFFFF"/>
                </a:solidFill>
              </a:rPr>
              <a:t>President</a:t>
            </a:r>
            <a:endParaRPr lang="en-US" dirty="0">
              <a:solidFill>
                <a:srgbClr val="FFFFFF"/>
              </a:solidFill>
            </a:endParaRPr>
          </a:p>
          <a:p>
            <a:r>
              <a:rPr lang="en-US" dirty="0">
                <a:solidFill>
                  <a:srgbClr val="FFFFFF"/>
                </a:solidFill>
              </a:rPr>
              <a:t>Lehigh Fly Fishing </a:t>
            </a:r>
            <a:r>
              <a:rPr lang="en-US" dirty="0" smtClean="0">
                <a:solidFill>
                  <a:srgbClr val="FFFFFF"/>
                </a:solidFill>
              </a:rPr>
              <a:t>Club</a:t>
            </a:r>
          </a:p>
          <a:p>
            <a:pPr lvl="1">
              <a:buFont typeface="Wingdings" charset="2"/>
              <a:buChar char="Ø"/>
            </a:pPr>
            <a:r>
              <a:rPr lang="en-US" dirty="0" smtClean="0">
                <a:solidFill>
                  <a:srgbClr val="FFFFFF"/>
                </a:solidFill>
              </a:rPr>
              <a:t>President, and Founders</a:t>
            </a:r>
            <a:endParaRPr lang="en-US" dirty="0">
              <a:solidFill>
                <a:srgbClr val="FFFFFF"/>
              </a:solidFill>
            </a:endParaRPr>
          </a:p>
          <a:p>
            <a:endParaRPr lang="en-US" dirty="0"/>
          </a:p>
        </p:txBody>
      </p:sp>
    </p:spTree>
    <p:extLst>
      <p:ext uri="{BB962C8B-B14F-4D97-AF65-F5344CB8AC3E}">
        <p14:creationId xmlns:p14="http://schemas.microsoft.com/office/powerpoint/2010/main" val="2971148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955"/>
            <a:ext cx="8229600" cy="1143000"/>
          </a:xfrm>
        </p:spPr>
        <p:txBody>
          <a:bodyPr>
            <a:normAutofit/>
          </a:bodyPr>
          <a:lstStyle/>
          <a:p>
            <a:r>
              <a:rPr lang="en-US" dirty="0" smtClean="0">
                <a:solidFill>
                  <a:srgbClr val="FFFFFF"/>
                </a:solidFill>
              </a:rPr>
              <a:t>Moving Forward…</a:t>
            </a:r>
            <a:endParaRPr lang="en-US" dirty="0">
              <a:solidFill>
                <a:srgbClr val="FFFFFF"/>
              </a:solidFill>
            </a:endParaRPr>
          </a:p>
        </p:txBody>
      </p:sp>
      <p:sp>
        <p:nvSpPr>
          <p:cNvPr id="3" name="Content Placeholder 2"/>
          <p:cNvSpPr>
            <a:spLocks noGrp="1"/>
          </p:cNvSpPr>
          <p:nvPr>
            <p:ph idx="1"/>
          </p:nvPr>
        </p:nvSpPr>
        <p:spPr>
          <a:xfrm>
            <a:off x="457200" y="1107618"/>
            <a:ext cx="8229600" cy="5018545"/>
          </a:xfrm>
        </p:spPr>
        <p:txBody>
          <a:bodyPr>
            <a:normAutofit fontScale="85000" lnSpcReduction="10000"/>
          </a:bodyPr>
          <a:lstStyle/>
          <a:p>
            <a:r>
              <a:rPr lang="en-US" dirty="0" smtClean="0">
                <a:solidFill>
                  <a:srgbClr val="FFFFFF"/>
                </a:solidFill>
              </a:rPr>
              <a:t>Continue to audit our subcommittees, ensuring that new and effective events and programs are always being planned,</a:t>
            </a:r>
            <a:r>
              <a:rPr lang="en-US" dirty="0">
                <a:solidFill>
                  <a:srgbClr val="FFFFFF"/>
                </a:solidFill>
              </a:rPr>
              <a:t> </a:t>
            </a:r>
            <a:r>
              <a:rPr lang="en-US" dirty="0" smtClean="0">
                <a:solidFill>
                  <a:srgbClr val="FFFFFF"/>
                </a:solidFill>
              </a:rPr>
              <a:t>and most importantly, executed.</a:t>
            </a:r>
          </a:p>
          <a:p>
            <a:r>
              <a:rPr lang="en-US" dirty="0" smtClean="0">
                <a:solidFill>
                  <a:srgbClr val="FFFFFF"/>
                </a:solidFill>
              </a:rPr>
              <a:t>Increase brother’s campus involvement to two or more clubs, and raise the bar to 25% of brothers attempting to, and holding leadership and elected roles around campus.</a:t>
            </a:r>
          </a:p>
          <a:p>
            <a:r>
              <a:rPr lang="en-US" dirty="0" smtClean="0">
                <a:solidFill>
                  <a:srgbClr val="FFFFFF"/>
                </a:solidFill>
              </a:rPr>
              <a:t>Spearhead a new concept of teaming up with other chapters, as well as different groups of students on campus in leadership-promoting workshops that will forge better relationships with our community in addition to developing life-long leadership skills. </a:t>
            </a:r>
            <a:endParaRPr lang="en-US" dirty="0">
              <a:solidFill>
                <a:srgbClr val="FFFFFF"/>
              </a:solidFill>
            </a:endParaRPr>
          </a:p>
        </p:txBody>
      </p:sp>
    </p:spTree>
    <p:extLst>
      <p:ext uri="{BB962C8B-B14F-4D97-AF65-F5344CB8AC3E}">
        <p14:creationId xmlns:p14="http://schemas.microsoft.com/office/powerpoint/2010/main" val="8838143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Facilities Management</a:t>
            </a:r>
            <a:endParaRPr lang="en-US" dirty="0"/>
          </a:p>
        </p:txBody>
      </p:sp>
      <p:sp>
        <p:nvSpPr>
          <p:cNvPr id="3" name="Subtitle 2"/>
          <p:cNvSpPr>
            <a:spLocks noGrp="1"/>
          </p:cNvSpPr>
          <p:nvPr>
            <p:ph type="subTitle" idx="1"/>
          </p:nvPr>
        </p:nvSpPr>
        <p:spPr/>
        <p:txBody>
          <a:bodyPr>
            <a:normAutofit fontScale="62500" lnSpcReduction="20000"/>
          </a:bodyPr>
          <a:lstStyle/>
          <a:p>
            <a:r>
              <a:rPr lang="en-US" dirty="0" smtClean="0"/>
              <a:t>AJ Fusco, House Manager</a:t>
            </a:r>
          </a:p>
          <a:p>
            <a:r>
              <a:rPr lang="en-US" dirty="0" smtClean="0"/>
              <a:t>Benjamin Muller, Eco Rep</a:t>
            </a:r>
            <a:endParaRPr lang="en-US" dirty="0"/>
          </a:p>
        </p:txBody>
      </p:sp>
    </p:spTree>
    <p:extLst>
      <p:ext uri="{BB962C8B-B14F-4D97-AF65-F5344CB8AC3E}">
        <p14:creationId xmlns:p14="http://schemas.microsoft.com/office/powerpoint/2010/main" val="372253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Sub-Committees</a:t>
            </a:r>
            <a:endParaRPr lang="en-US" dirty="0"/>
          </a:p>
        </p:txBody>
      </p:sp>
      <p:pic>
        <p:nvPicPr>
          <p:cNvPr id="4" name="Content Placeholder 3" descr="subcommittee2.jp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a:xfrm>
            <a:off x="368604" y="1703576"/>
            <a:ext cx="4799585" cy="2639587"/>
          </a:xfrm>
        </p:spPr>
      </p:pic>
      <p:pic>
        <p:nvPicPr>
          <p:cNvPr id="5" name="Picture 4" descr="subcommitte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432" y="1703576"/>
            <a:ext cx="3529134" cy="2646851"/>
          </a:xfrm>
          <a:prstGeom prst="rect">
            <a:avLst/>
          </a:prstGeom>
        </p:spPr>
      </p:pic>
      <p:pic>
        <p:nvPicPr>
          <p:cNvPr id="6" name="Picture 5" descr="subcommittee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017" y="4333014"/>
            <a:ext cx="3142664" cy="2356998"/>
          </a:xfrm>
          <a:prstGeom prst="rect">
            <a:avLst/>
          </a:prstGeom>
        </p:spPr>
      </p:pic>
    </p:spTree>
    <p:extLst>
      <p:ext uri="{BB962C8B-B14F-4D97-AF65-F5344CB8AC3E}">
        <p14:creationId xmlns:p14="http://schemas.microsoft.com/office/powerpoint/2010/main" val="3591366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House Key Management</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5373530" y="5224855"/>
            <a:ext cx="2315907" cy="1302698"/>
          </a:xfrm>
          <a:prstGeom prst="rect">
            <a:avLst/>
          </a:prstGeom>
        </p:spPr>
      </p:pic>
      <p:sp>
        <p:nvSpPr>
          <p:cNvPr id="6" name="Content Placeholder 2"/>
          <p:cNvSpPr>
            <a:spLocks noGrp="1"/>
          </p:cNvSpPr>
          <p:nvPr>
            <p:ph idx="1"/>
          </p:nvPr>
        </p:nvSpPr>
        <p:spPr>
          <a:xfrm>
            <a:off x="457200" y="1440412"/>
            <a:ext cx="8229600" cy="4525963"/>
          </a:xfrm>
        </p:spPr>
        <p:txBody>
          <a:bodyPr/>
          <a:lstStyle/>
          <a:p>
            <a:pPr marL="285750" indent="-285750"/>
            <a:r>
              <a:rPr lang="en-US" dirty="0"/>
              <a:t>Due to our lack of responsibility last year with the house key, we decided to implement tile technology on the house keys this year.</a:t>
            </a:r>
          </a:p>
          <a:p>
            <a:pPr marL="285750" indent="-285750"/>
            <a:r>
              <a:rPr lang="en-US" dirty="0"/>
              <a:t>This brand new app tracks the tile wherever the key goes throughout the world.</a:t>
            </a:r>
          </a:p>
          <a:p>
            <a:pPr marL="285750" indent="-285750"/>
            <a:r>
              <a:rPr lang="en-US" dirty="0"/>
              <a:t>Although we just recently received the technology, we know it is affective and will ensure safety of the key</a:t>
            </a:r>
          </a:p>
        </p:txBody>
      </p:sp>
    </p:spTree>
    <p:extLst>
      <p:ext uri="{BB962C8B-B14F-4D97-AF65-F5344CB8AC3E}">
        <p14:creationId xmlns:p14="http://schemas.microsoft.com/office/powerpoint/2010/main" val="3805357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 Damages and Fines</a:t>
            </a:r>
            <a:endParaRPr lang="en-US" dirty="0"/>
          </a:p>
        </p:txBody>
      </p:sp>
      <p:sp>
        <p:nvSpPr>
          <p:cNvPr id="3" name="Content Placeholder 2"/>
          <p:cNvSpPr>
            <a:spLocks noGrp="1"/>
          </p:cNvSpPr>
          <p:nvPr>
            <p:ph idx="1"/>
          </p:nvPr>
        </p:nvSpPr>
        <p:spPr/>
        <p:txBody>
          <a:bodyPr/>
          <a:lstStyle/>
          <a:p>
            <a:r>
              <a:rPr lang="en-US" dirty="0" smtClean="0"/>
              <a:t>Last year, Kappa Sigma had over 5,000 dollars in fines and damages.</a:t>
            </a:r>
          </a:p>
          <a:p>
            <a:r>
              <a:rPr lang="en-US" dirty="0" smtClean="0"/>
              <a:t>This year, we had a total of 253.00$ in damages, which reflects an astonishing decrease.</a:t>
            </a:r>
          </a:p>
          <a:p>
            <a:r>
              <a:rPr lang="en-US" dirty="0" smtClean="0"/>
              <a:t>Going Forward: The house looks to continue to decrease damages and increase personal accountability</a:t>
            </a:r>
            <a:endParaRPr lang="en-US" dirty="0"/>
          </a:p>
        </p:txBody>
      </p:sp>
    </p:spTree>
    <p:extLst>
      <p:ext uri="{BB962C8B-B14F-4D97-AF65-F5344CB8AC3E}">
        <p14:creationId xmlns:p14="http://schemas.microsoft.com/office/powerpoint/2010/main" val="17932462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Safety </a:t>
            </a:r>
            <a:r>
              <a:rPr lang="en-US" dirty="0"/>
              <a:t>V</a:t>
            </a:r>
            <a:r>
              <a:rPr lang="en-US" dirty="0" smtClean="0"/>
              <a:t>iolations</a:t>
            </a:r>
            <a:endParaRPr lang="en-US" dirty="0"/>
          </a:p>
        </p:txBody>
      </p:sp>
      <p:sp>
        <p:nvSpPr>
          <p:cNvPr id="3" name="Content Placeholder 2"/>
          <p:cNvSpPr>
            <a:spLocks noGrp="1"/>
          </p:cNvSpPr>
          <p:nvPr>
            <p:ph idx="1"/>
          </p:nvPr>
        </p:nvSpPr>
        <p:spPr/>
        <p:txBody>
          <a:bodyPr>
            <a:normAutofit fontScale="92500"/>
          </a:bodyPr>
          <a:lstStyle/>
          <a:p>
            <a:r>
              <a:rPr lang="en-US" dirty="0" smtClean="0"/>
              <a:t>Through our first three life safety violation inspections, Kappa Sigma has incurred no penalties.</a:t>
            </a:r>
          </a:p>
          <a:p>
            <a:r>
              <a:rPr lang="en-US" dirty="0" smtClean="0"/>
              <a:t>There were also minor or major life safety violations found during our two per year room inspections.</a:t>
            </a:r>
          </a:p>
          <a:p>
            <a:r>
              <a:rPr lang="en-US" dirty="0" smtClean="0"/>
              <a:t>Going Forward: The house looks to continue our success in inspections and increase knowledge house wide about what is expected</a:t>
            </a:r>
            <a:endParaRPr lang="en-US" dirty="0"/>
          </a:p>
        </p:txBody>
      </p:sp>
    </p:spTree>
    <p:extLst>
      <p:ext uri="{BB962C8B-B14F-4D97-AF65-F5344CB8AC3E}">
        <p14:creationId xmlns:p14="http://schemas.microsoft.com/office/powerpoint/2010/main" val="137089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Meeting Attendance</a:t>
            </a:r>
            <a:endParaRPr lang="en-US" dirty="0"/>
          </a:p>
        </p:txBody>
      </p:sp>
      <p:sp>
        <p:nvSpPr>
          <p:cNvPr id="3" name="Content Placeholder 2"/>
          <p:cNvSpPr>
            <a:spLocks noGrp="1"/>
          </p:cNvSpPr>
          <p:nvPr>
            <p:ph idx="1"/>
          </p:nvPr>
        </p:nvSpPr>
        <p:spPr/>
        <p:txBody>
          <a:bodyPr>
            <a:normAutofit lnSpcReduction="10000"/>
          </a:bodyPr>
          <a:lstStyle/>
          <a:p>
            <a:r>
              <a:rPr lang="en-US" dirty="0" smtClean="0"/>
              <a:t>Last year, Kappa Sigma missed one on one meetings as well as house manager luncheons.</a:t>
            </a:r>
          </a:p>
          <a:p>
            <a:r>
              <a:rPr lang="en-US" dirty="0" smtClean="0"/>
              <a:t>This year, there was perfect attendance at all house manager functions and meetings.</a:t>
            </a:r>
          </a:p>
          <a:p>
            <a:r>
              <a:rPr lang="en-US" dirty="0" smtClean="0"/>
              <a:t>Going Forward: The house looks to hark on the importance of our house manager making it to all meetings due to the importance of them.</a:t>
            </a:r>
            <a:endParaRPr lang="en-US" dirty="0"/>
          </a:p>
        </p:txBody>
      </p:sp>
    </p:spTree>
    <p:extLst>
      <p:ext uri="{BB962C8B-B14F-4D97-AF65-F5344CB8AC3E}">
        <p14:creationId xmlns:p14="http://schemas.microsoft.com/office/powerpoint/2010/main" val="3672342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Facilities Management Sub-Committee</a:t>
            </a:r>
            <a:endParaRPr lang="en-US" dirty="0"/>
          </a:p>
        </p:txBody>
      </p:sp>
      <p:sp>
        <p:nvSpPr>
          <p:cNvPr id="3" name="Content Placeholder 2"/>
          <p:cNvSpPr>
            <a:spLocks noGrp="1"/>
          </p:cNvSpPr>
          <p:nvPr>
            <p:ph idx="1"/>
          </p:nvPr>
        </p:nvSpPr>
        <p:spPr/>
        <p:txBody>
          <a:bodyPr>
            <a:normAutofit lnSpcReduction="10000"/>
          </a:bodyPr>
          <a:lstStyle/>
          <a:p>
            <a:r>
              <a:rPr lang="en-US" dirty="0" smtClean="0"/>
              <a:t>The enactment of our sub committee increased the amount of people involved with facilities management.</a:t>
            </a:r>
          </a:p>
          <a:p>
            <a:r>
              <a:rPr lang="en-US" dirty="0" smtClean="0"/>
              <a:t>Now, three brothers were assigned to clean up duty every night.</a:t>
            </a:r>
          </a:p>
          <a:p>
            <a:r>
              <a:rPr lang="en-US" dirty="0" smtClean="0"/>
              <a:t>When there was an issue with the kitchen after break, the committee came together and came up with a comprehensive punishment for </a:t>
            </a:r>
            <a:r>
              <a:rPr lang="en-US" smtClean="0"/>
              <a:t>the culprit.</a:t>
            </a:r>
            <a:endParaRPr lang="en-US" dirty="0"/>
          </a:p>
        </p:txBody>
      </p:sp>
    </p:spTree>
    <p:extLst>
      <p:ext uri="{BB962C8B-B14F-4D97-AF65-F5344CB8AC3E}">
        <p14:creationId xmlns:p14="http://schemas.microsoft.com/office/powerpoint/2010/main" val="2362406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7557" y="3603451"/>
            <a:ext cx="2929538" cy="2929538"/>
          </a:xfrm>
          <a:prstGeom prst="rect">
            <a:avLst/>
          </a:prstGeom>
        </p:spPr>
      </p:pic>
      <p:pic>
        <p:nvPicPr>
          <p:cNvPr id="5" name="Picture 4"/>
          <p:cNvPicPr>
            <a:picLocks noChangeAspect="1"/>
          </p:cNvPicPr>
          <p:nvPr/>
        </p:nvPicPr>
        <p:blipFill>
          <a:blip r:embed="rId3"/>
          <a:stretch>
            <a:fillRect/>
          </a:stretch>
        </p:blipFill>
        <p:spPr>
          <a:xfrm>
            <a:off x="4105691" y="1196118"/>
            <a:ext cx="4002655" cy="5336873"/>
          </a:xfrm>
          <a:prstGeom prst="rect">
            <a:avLst/>
          </a:prstGeom>
        </p:spPr>
      </p:pic>
      <p:pic>
        <p:nvPicPr>
          <p:cNvPr id="6" name="Picture 5"/>
          <p:cNvPicPr>
            <a:picLocks noChangeAspect="1"/>
          </p:cNvPicPr>
          <p:nvPr/>
        </p:nvPicPr>
        <p:blipFill>
          <a:blip r:embed="rId4"/>
          <a:stretch>
            <a:fillRect/>
          </a:stretch>
        </p:blipFill>
        <p:spPr>
          <a:xfrm>
            <a:off x="1343174" y="104070"/>
            <a:ext cx="2628946" cy="3401332"/>
          </a:xfrm>
          <a:prstGeom prst="rect">
            <a:avLst/>
          </a:prstGeom>
        </p:spPr>
      </p:pic>
      <p:pic>
        <p:nvPicPr>
          <p:cNvPr id="7" name="Picture 6"/>
          <p:cNvPicPr>
            <a:picLocks noChangeAspect="1"/>
          </p:cNvPicPr>
          <p:nvPr/>
        </p:nvPicPr>
        <p:blipFill>
          <a:blip r:embed="rId5"/>
          <a:stretch>
            <a:fillRect/>
          </a:stretch>
        </p:blipFill>
        <p:spPr>
          <a:xfrm>
            <a:off x="-40013" y="679339"/>
            <a:ext cx="1383187" cy="2067554"/>
          </a:xfrm>
          <a:prstGeom prst="rect">
            <a:avLst/>
          </a:prstGeom>
        </p:spPr>
      </p:pic>
      <p:sp>
        <p:nvSpPr>
          <p:cNvPr id="9" name="TextBox 8"/>
          <p:cNvSpPr txBox="1"/>
          <p:nvPr/>
        </p:nvSpPr>
        <p:spPr>
          <a:xfrm>
            <a:off x="4326511" y="235545"/>
            <a:ext cx="3781835" cy="769441"/>
          </a:xfrm>
          <a:prstGeom prst="rect">
            <a:avLst/>
          </a:prstGeom>
          <a:noFill/>
        </p:spPr>
        <p:txBody>
          <a:bodyPr wrap="square" rtlCol="0">
            <a:spAutoFit/>
          </a:bodyPr>
          <a:lstStyle/>
          <a:p>
            <a:r>
              <a:rPr lang="en-US" sz="4400" dirty="0" smtClean="0">
                <a:solidFill>
                  <a:srgbClr val="57FF35"/>
                </a:solidFill>
                <a:latin typeface="+mj-lt"/>
              </a:rPr>
              <a:t>Green Initiative</a:t>
            </a:r>
            <a:endParaRPr lang="en-US" sz="4400" dirty="0">
              <a:solidFill>
                <a:srgbClr val="57FF35"/>
              </a:solidFill>
              <a:latin typeface="+mj-lt"/>
            </a:endParaRPr>
          </a:p>
        </p:txBody>
      </p:sp>
    </p:spTree>
    <p:extLst>
      <p:ext uri="{BB962C8B-B14F-4D97-AF65-F5344CB8AC3E}">
        <p14:creationId xmlns:p14="http://schemas.microsoft.com/office/powerpoint/2010/main" val="3065472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70569104"/>
              </p:ext>
            </p:extLst>
          </p:nvPr>
        </p:nvGraphicFramePr>
        <p:xfrm>
          <a:off x="-498361" y="14769"/>
          <a:ext cx="5932341" cy="29241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926728554"/>
              </p:ext>
            </p:extLst>
          </p:nvPr>
        </p:nvGraphicFramePr>
        <p:xfrm>
          <a:off x="4223147" y="59074"/>
          <a:ext cx="5315849" cy="2718211"/>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descr="Screen Shot 2014-03-29 at 5.57.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167" y="2777285"/>
            <a:ext cx="7043500" cy="3392441"/>
          </a:xfrm>
          <a:prstGeom prst="rect">
            <a:avLst/>
          </a:prstGeom>
        </p:spPr>
      </p:pic>
    </p:spTree>
    <p:extLst>
      <p:ext uri="{BB962C8B-B14F-4D97-AF65-F5344CB8AC3E}">
        <p14:creationId xmlns:p14="http://schemas.microsoft.com/office/powerpoint/2010/main" val="1919658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3-29 at 6.18.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62" y="118146"/>
            <a:ext cx="4201615" cy="3145634"/>
          </a:xfrm>
          <a:prstGeom prst="rect">
            <a:avLst/>
          </a:prstGeom>
        </p:spPr>
      </p:pic>
      <p:pic>
        <p:nvPicPr>
          <p:cNvPr id="7" name="Picture 6" descr="Screen Shot 2014-03-29 at 6.1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665" y="118146"/>
            <a:ext cx="4225236" cy="3167051"/>
          </a:xfrm>
          <a:prstGeom prst="rect">
            <a:avLst/>
          </a:prstGeom>
        </p:spPr>
      </p:pic>
      <p:pic>
        <p:nvPicPr>
          <p:cNvPr id="8" name="Picture 7" descr="Screen Shot 2014-03-29 at 6.18.4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0967" y="3396694"/>
            <a:ext cx="4439611" cy="3313623"/>
          </a:xfrm>
          <a:prstGeom prst="rect">
            <a:avLst/>
          </a:prstGeom>
        </p:spPr>
      </p:pic>
    </p:spTree>
    <p:extLst>
      <p:ext uri="{BB962C8B-B14F-4D97-AF65-F5344CB8AC3E}">
        <p14:creationId xmlns:p14="http://schemas.microsoft.com/office/powerpoint/2010/main" val="297115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Responsibilities</a:t>
            </a:r>
            <a:endParaRPr lang="en-US" dirty="0"/>
          </a:p>
        </p:txBody>
      </p:sp>
      <p:sp>
        <p:nvSpPr>
          <p:cNvPr id="3" name="Content Placeholder 2"/>
          <p:cNvSpPr>
            <a:spLocks noGrp="1"/>
          </p:cNvSpPr>
          <p:nvPr>
            <p:ph idx="1"/>
          </p:nvPr>
        </p:nvSpPr>
        <p:spPr/>
        <p:txBody>
          <a:bodyPr/>
          <a:lstStyle/>
          <a:p>
            <a:r>
              <a:rPr lang="en-US" dirty="0" smtClean="0"/>
              <a:t>Nationals Retreat</a:t>
            </a:r>
          </a:p>
          <a:p>
            <a:r>
              <a:rPr lang="en-US" dirty="0" smtClean="0"/>
              <a:t>Spread out the responsibility throughout the Chapter</a:t>
            </a:r>
          </a:p>
          <a:p>
            <a:r>
              <a:rPr lang="en-US" dirty="0" smtClean="0"/>
              <a:t>Twelve sub-committees</a:t>
            </a:r>
          </a:p>
          <a:p>
            <a:endParaRPr lang="en-US" dirty="0"/>
          </a:p>
        </p:txBody>
      </p:sp>
    </p:spTree>
    <p:extLst>
      <p:ext uri="{BB962C8B-B14F-4D97-AF65-F5344CB8AC3E}">
        <p14:creationId xmlns:p14="http://schemas.microsoft.com/office/powerpoint/2010/main" val="328074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Forward</a:t>
            </a:r>
            <a:endParaRPr lang="en-US" dirty="0"/>
          </a:p>
        </p:txBody>
      </p:sp>
      <p:sp>
        <p:nvSpPr>
          <p:cNvPr id="3" name="Content Placeholder 2"/>
          <p:cNvSpPr>
            <a:spLocks noGrp="1"/>
          </p:cNvSpPr>
          <p:nvPr>
            <p:ph idx="1"/>
          </p:nvPr>
        </p:nvSpPr>
        <p:spPr/>
        <p:txBody>
          <a:bodyPr/>
          <a:lstStyle/>
          <a:p>
            <a:r>
              <a:rPr lang="en-US" dirty="0" smtClean="0"/>
              <a:t>Continue sub-committees</a:t>
            </a:r>
          </a:p>
          <a:p>
            <a:r>
              <a:rPr lang="en-US" dirty="0" smtClean="0"/>
              <a:t>Increase responsibility of each member of the Chapter</a:t>
            </a:r>
          </a:p>
        </p:txBody>
      </p:sp>
    </p:spTree>
    <p:extLst>
      <p:ext uri="{BB962C8B-B14F-4D97-AF65-F5344CB8AC3E}">
        <p14:creationId xmlns:p14="http://schemas.microsoft.com/office/powerpoint/2010/main" val="1423379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Community Development</a:t>
            </a:r>
            <a:endParaRPr lang="en-US" dirty="0"/>
          </a:p>
        </p:txBody>
      </p:sp>
      <p:sp>
        <p:nvSpPr>
          <p:cNvPr id="3" name="Subtitle 2"/>
          <p:cNvSpPr>
            <a:spLocks noGrp="1"/>
          </p:cNvSpPr>
          <p:nvPr>
            <p:ph type="subTitle" idx="1"/>
          </p:nvPr>
        </p:nvSpPr>
        <p:spPr/>
        <p:txBody>
          <a:bodyPr>
            <a:normAutofit fontScale="62500" lnSpcReduction="20000"/>
          </a:bodyPr>
          <a:lstStyle/>
          <a:p>
            <a:r>
              <a:rPr lang="en-US" dirty="0" smtClean="0"/>
              <a:t>Jonathan </a:t>
            </a:r>
            <a:r>
              <a:rPr lang="en-US" dirty="0" err="1" smtClean="0"/>
              <a:t>Mamon</a:t>
            </a:r>
            <a:r>
              <a:rPr lang="en-US" dirty="0" smtClean="0"/>
              <a:t>, Community Service Chairman</a:t>
            </a:r>
          </a:p>
          <a:p>
            <a:r>
              <a:rPr lang="en-US" dirty="0" smtClean="0"/>
              <a:t>Ryan </a:t>
            </a:r>
            <a:r>
              <a:rPr lang="en-US" dirty="0" err="1" smtClean="0"/>
              <a:t>Staffen</a:t>
            </a:r>
            <a:r>
              <a:rPr lang="en-US" dirty="0" smtClean="0"/>
              <a:t>, Communications Chairman</a:t>
            </a:r>
            <a:endParaRPr lang="en-US" dirty="0"/>
          </a:p>
        </p:txBody>
      </p:sp>
    </p:spTree>
    <p:extLst>
      <p:ext uri="{BB962C8B-B14F-4D97-AF65-F5344CB8AC3E}">
        <p14:creationId xmlns:p14="http://schemas.microsoft.com/office/powerpoint/2010/main" val="1768391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Community Service &amp; Philanthropic Goals for 2013-2014:</a:t>
            </a:r>
            <a:endParaRPr lang="en-US" dirty="0"/>
          </a:p>
        </p:txBody>
      </p:sp>
      <p:sp>
        <p:nvSpPr>
          <p:cNvPr id="3" name="Content Placeholder 2"/>
          <p:cNvSpPr>
            <a:spLocks noGrp="1"/>
          </p:cNvSpPr>
          <p:nvPr>
            <p:ph idx="1"/>
          </p:nvPr>
        </p:nvSpPr>
        <p:spPr>
          <a:xfrm>
            <a:off x="457199" y="1600200"/>
            <a:ext cx="8461615" cy="4525963"/>
          </a:xfrm>
        </p:spPr>
        <p:txBody>
          <a:bodyPr/>
          <a:lstStyle/>
          <a:p>
            <a:r>
              <a:rPr lang="en-US" dirty="0" smtClean="0"/>
              <a:t>Start Early!</a:t>
            </a:r>
          </a:p>
          <a:p>
            <a:pPr marL="0" indent="0">
              <a:buNone/>
            </a:pPr>
            <a:endParaRPr lang="en-US" dirty="0" smtClean="0"/>
          </a:p>
          <a:p>
            <a:r>
              <a:rPr lang="en-US" dirty="0" smtClean="0"/>
              <a:t>Host a philanthropy event in the Fall of 2013</a:t>
            </a:r>
          </a:p>
          <a:p>
            <a:pPr marL="0" indent="0">
              <a:buNone/>
            </a:pPr>
            <a:endParaRPr lang="en-US" dirty="0" smtClean="0"/>
          </a:p>
          <a:p>
            <a:r>
              <a:rPr lang="en-US" dirty="0" smtClean="0"/>
              <a:t>Establish a meaningful perpetual service initiative</a:t>
            </a:r>
            <a:endParaRPr lang="en-US" dirty="0"/>
          </a:p>
        </p:txBody>
      </p:sp>
    </p:spTree>
    <p:extLst>
      <p:ext uri="{BB962C8B-B14F-4D97-AF65-F5344CB8AC3E}">
        <p14:creationId xmlns:p14="http://schemas.microsoft.com/office/powerpoint/2010/main" val="10930346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6096</TotalTime>
  <Words>1926</Words>
  <Application>Microsoft Office PowerPoint</Application>
  <PresentationFormat>On-screen Show (4:3)</PresentationFormat>
  <Paragraphs>247</Paragraphs>
  <Slides>57</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Wingdings</vt:lpstr>
      <vt:lpstr>Office Theme</vt:lpstr>
      <vt:lpstr>Kappa Sigma Accreditation</vt:lpstr>
      <vt:lpstr>Organizational Development</vt:lpstr>
      <vt:lpstr>Recommendations from 2012-2013</vt:lpstr>
      <vt:lpstr>Officer Transition</vt:lpstr>
      <vt:lpstr>Sub-Committees</vt:lpstr>
      <vt:lpstr>Shared Responsibilities</vt:lpstr>
      <vt:lpstr>Looking Forward</vt:lpstr>
      <vt:lpstr>Community Development</vt:lpstr>
      <vt:lpstr>Community Service &amp; Philanthropic Goals for 2013-2014:</vt:lpstr>
      <vt:lpstr>Kappa Sigma Day of Service: Kappa Slappa</vt:lpstr>
      <vt:lpstr>Perpetual Service for 2013-2014: Feed The Children</vt:lpstr>
      <vt:lpstr>Feed The Children Marathon: March 22nd, 2014</vt:lpstr>
      <vt:lpstr>Adopt-a-Family &amp; Shop with a Lehigh Cop</vt:lpstr>
      <vt:lpstr>Poverty Simulation</vt:lpstr>
      <vt:lpstr>Polar Bear Plunge: January 6th, 2014</vt:lpstr>
      <vt:lpstr>Open Skate: March 29th, 2014</vt:lpstr>
      <vt:lpstr>Campout For Our Troops: April 9th, 2014</vt:lpstr>
      <vt:lpstr>Father/Son Golf Fundraiser</vt:lpstr>
      <vt:lpstr>Kappa Sigma Beta-Iota Chapter Facebook Page Ryan Staffen, Programming Chair</vt:lpstr>
      <vt:lpstr>Kappa Sigma Beta-Iota Chapter Facebook Page</vt:lpstr>
      <vt:lpstr>Kappa Sigma Beta-Iota Chapter Facebook Page</vt:lpstr>
      <vt:lpstr>PowerPoint Presentation</vt:lpstr>
      <vt:lpstr>Intellectual Development</vt:lpstr>
      <vt:lpstr>Intellectual Development</vt:lpstr>
      <vt:lpstr>Recommendations from 2012-2013</vt:lpstr>
      <vt:lpstr>New Member Education- Where We Stood </vt:lpstr>
      <vt:lpstr>New Member Education- Revisions </vt:lpstr>
      <vt:lpstr>Events with the Center for Academic Success</vt:lpstr>
      <vt:lpstr>Chapter House Revisions</vt:lpstr>
      <vt:lpstr>Upperclassmen Support Program</vt:lpstr>
      <vt:lpstr>Poverty Simulation</vt:lpstr>
      <vt:lpstr>Looking Forward</vt:lpstr>
      <vt:lpstr>Leadership Development</vt:lpstr>
      <vt:lpstr>Leadership Development</vt:lpstr>
      <vt:lpstr>Recommendations from 2012-2013</vt:lpstr>
      <vt:lpstr>Undertaking of  “Brothers In Action”</vt:lpstr>
      <vt:lpstr>PowerPoint Presentation</vt:lpstr>
      <vt:lpstr>Small group discussions/exercises</vt:lpstr>
      <vt:lpstr>Restructuring</vt:lpstr>
      <vt:lpstr>Types of events</vt:lpstr>
      <vt:lpstr>Types of Events</vt:lpstr>
      <vt:lpstr>Types of Events</vt:lpstr>
      <vt:lpstr>Liberty District Regional Conclave</vt:lpstr>
      <vt:lpstr>Liberty District Regional Conclave</vt:lpstr>
      <vt:lpstr>Campus Involvement</vt:lpstr>
      <vt:lpstr>Campus Involvement: Leadership Roles</vt:lpstr>
      <vt:lpstr>Campus Involvement: Leadership Roles</vt:lpstr>
      <vt:lpstr>Moving Forward…</vt:lpstr>
      <vt:lpstr>Facilities Management</vt:lpstr>
      <vt:lpstr>House Key Management</vt:lpstr>
      <vt:lpstr>House Damages and Fines</vt:lpstr>
      <vt:lpstr>Life Safety Violations</vt:lpstr>
      <vt:lpstr>Meeting Attendance</vt:lpstr>
      <vt:lpstr>Facilities Management Sub-Committee</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Kappa Sigma Accreditation</dc:title>
  <dc:creator>Andrew Brice</dc:creator>
  <cp:lastModifiedBy>Brian</cp:lastModifiedBy>
  <cp:revision>194</cp:revision>
  <dcterms:created xsi:type="dcterms:W3CDTF">2013-04-19T01:04:29Z</dcterms:created>
  <dcterms:modified xsi:type="dcterms:W3CDTF">2014-10-08T20:35:55Z</dcterms:modified>
</cp:coreProperties>
</file>